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3"/>
  </p:notesMasterIdLst>
  <p:handoutMasterIdLst>
    <p:handoutMasterId r:id="rId14"/>
  </p:handoutMasterIdLst>
  <p:sldIdLst>
    <p:sldId id="288" r:id="rId2"/>
    <p:sldId id="316" r:id="rId3"/>
    <p:sldId id="301" r:id="rId4"/>
    <p:sldId id="306" r:id="rId5"/>
    <p:sldId id="321" r:id="rId6"/>
    <p:sldId id="303" r:id="rId7"/>
    <p:sldId id="313" r:id="rId8"/>
    <p:sldId id="317" r:id="rId9"/>
    <p:sldId id="318" r:id="rId10"/>
    <p:sldId id="319" r:id="rId11"/>
    <p:sldId id="320" r:id="rId12"/>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D6DB2"/>
    <a:srgbClr val="9487BD"/>
    <a:srgbClr val="000000"/>
    <a:srgbClr val="002A41"/>
    <a:srgbClr val="54135A"/>
    <a:srgbClr val="00AEEF"/>
    <a:srgbClr val="109DEC"/>
    <a:srgbClr val="0A91C3"/>
    <a:srgbClr val="68246D"/>
    <a:srgbClr val="AF0822"/>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840" autoAdjust="0"/>
    <p:restoredTop sz="67415" autoAdjust="0"/>
  </p:normalViewPr>
  <p:slideViewPr>
    <p:cSldViewPr snapToGrid="0" snapToObjects="1">
      <p:cViewPr>
        <p:scale>
          <a:sx n="147" d="100"/>
          <a:sy n="147" d="100"/>
        </p:scale>
        <p:origin x="416" y="-600"/>
      </p:cViewPr>
      <p:guideLst>
        <p:guide orient="horz" pos="1620"/>
        <p:guide pos="2880"/>
      </p:guideLst>
    </p:cSldViewPr>
  </p:slideViewPr>
  <p:notesTextViewPr>
    <p:cViewPr>
      <p:scale>
        <a:sx n="85" d="100"/>
        <a:sy n="85"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3C5ACD56-CA7D-3A42-9B42-9FD56464B91C}" type="datetimeFigureOut">
              <a:rPr lang="en-US" smtClean="0"/>
              <a:t>5/2/20</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E238D3B8-2EC2-4F46-B8AF-ABD68D92145A}" type="slidenum">
              <a:rPr lang="en-US" smtClean="0"/>
              <a:t>‹#›</a:t>
            </a:fld>
            <a:endParaRPr lang="en-US"/>
          </a:p>
        </p:txBody>
      </p:sp>
    </p:spTree>
    <p:extLst>
      <p:ext uri="{BB962C8B-B14F-4D97-AF65-F5344CB8AC3E}">
        <p14:creationId xmlns:p14="http://schemas.microsoft.com/office/powerpoint/2010/main" val="234777749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F379237-08BC-9F43-B38C-30870CAB22E6}" type="datetimeFigureOut">
              <a:rPr lang="en-US" smtClean="0"/>
              <a:t>5/2/20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032DD2A-D47C-FD4E-88A5-97C384944424}" type="slidenum">
              <a:rPr lang="en-US" smtClean="0"/>
              <a:t>‹#›</a:t>
            </a:fld>
            <a:endParaRPr lang="en-US"/>
          </a:p>
        </p:txBody>
      </p:sp>
    </p:spTree>
    <p:extLst>
      <p:ext uri="{BB962C8B-B14F-4D97-AF65-F5344CB8AC3E}">
        <p14:creationId xmlns:p14="http://schemas.microsoft.com/office/powerpoint/2010/main" val="34070193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1. Okay, let’s begin. My project is entitled … and I’d like to begin by [CHANGE]</a:t>
            </a:r>
          </a:p>
        </p:txBody>
      </p:sp>
      <p:sp>
        <p:nvSpPr>
          <p:cNvPr id="4" name="Slide Number Placeholder 3"/>
          <p:cNvSpPr>
            <a:spLocks noGrp="1"/>
          </p:cNvSpPr>
          <p:nvPr>
            <p:ph type="sldNum" sz="quarter" idx="5"/>
          </p:nvPr>
        </p:nvSpPr>
        <p:spPr/>
        <p:txBody>
          <a:bodyPr/>
          <a:lstStyle/>
          <a:p>
            <a:fld id="{C032DD2A-D47C-FD4E-88A5-97C384944424}" type="slidenum">
              <a:rPr lang="en-US" smtClean="0"/>
              <a:t>1</a:t>
            </a:fld>
            <a:endParaRPr lang="en-US"/>
          </a:p>
        </p:txBody>
      </p:sp>
    </p:spTree>
    <p:extLst>
      <p:ext uri="{BB962C8B-B14F-4D97-AF65-F5344CB8AC3E}">
        <p14:creationId xmlns:p14="http://schemas.microsoft.com/office/powerpoint/2010/main" val="19658371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show in our results that in the long run such a naïve forecast is optimal</a:t>
            </a:r>
          </a:p>
          <a:p>
            <a:endParaRPr lang="en-GB" dirty="0"/>
          </a:p>
          <a:p>
            <a:r>
              <a:rPr lang="en-GB" dirty="0"/>
              <a:t>Tenses - should it all be 'was'</a:t>
            </a:r>
          </a:p>
          <a:p>
            <a:r>
              <a:rPr lang="en-GB" dirty="0"/>
              <a:t>Person - I or We</a:t>
            </a:r>
          </a:p>
        </p:txBody>
      </p:sp>
      <p:sp>
        <p:nvSpPr>
          <p:cNvPr id="4" name="Slide Number Placeholder 3"/>
          <p:cNvSpPr>
            <a:spLocks noGrp="1"/>
          </p:cNvSpPr>
          <p:nvPr>
            <p:ph type="sldNum" sz="quarter" idx="5"/>
          </p:nvPr>
        </p:nvSpPr>
        <p:spPr/>
        <p:txBody>
          <a:bodyPr/>
          <a:lstStyle/>
          <a:p>
            <a:fld id="{C032DD2A-D47C-FD4E-88A5-97C384944424}" type="slidenum">
              <a:rPr lang="en-US" smtClean="0"/>
              <a:t>11</a:t>
            </a:fld>
            <a:endParaRPr lang="en-US"/>
          </a:p>
        </p:txBody>
      </p:sp>
    </p:spTree>
    <p:extLst>
      <p:ext uri="{BB962C8B-B14F-4D97-AF65-F5344CB8AC3E}">
        <p14:creationId xmlns:p14="http://schemas.microsoft.com/office/powerpoint/2010/main" val="38332788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GB" dirty="0"/>
              <a:t>… explaining the motivation this study.</a:t>
            </a:r>
          </a:p>
          <a:p>
            <a:pPr marL="228600" indent="-228600">
              <a:buAutoNum type="arabicPeriod"/>
            </a:pPr>
            <a:r>
              <a:rPr lang="en-GB" dirty="0"/>
              <a:t>As I’m sure we’re all aware, there is an ever increasing need to reduce our collective carbon footprint, through the increased uptake of renewable energies such as wind power.</a:t>
            </a:r>
          </a:p>
          <a:p>
            <a:pPr marL="228600" indent="-228600">
              <a:buAutoNum type="arabicPeriod"/>
            </a:pPr>
            <a:r>
              <a:rPr lang="en-GB" dirty="0"/>
              <a:t>However, due to our inability to accurately predict short term energy demand, highly polluting fossil fuel plants must provide what is known as the operating reserve – the unused extra capacity that can be activated in the event of unexpected surges in demand.</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GB" dirty="0"/>
              <a:t>A study in 2011 by Matthias </a:t>
            </a:r>
            <a:r>
              <a:rPr lang="en-GB" dirty="0" err="1"/>
              <a:t>Fripp</a:t>
            </a:r>
            <a:r>
              <a:rPr lang="en-GB" dirty="0"/>
              <a:t> of the Environment Change Institute at the </a:t>
            </a:r>
            <a:r>
              <a:rPr lang="en-GB" dirty="0" err="1"/>
              <a:t>UoO</a:t>
            </a:r>
            <a:r>
              <a:rPr lang="en-GB" dirty="0"/>
              <a:t>, found that the </a:t>
            </a:r>
            <a:r>
              <a:rPr lang="en-GB" i="1" dirty="0"/>
              <a:t>operating reserves </a:t>
            </a:r>
            <a:r>
              <a:rPr lang="en-GB" i="0" dirty="0"/>
              <a:t>typically undo up to 6% of the greenhouse gas emissions savings that would otherwise be expected from </a:t>
            </a:r>
            <a:r>
              <a:rPr lang="en-GB" i="0" dirty="0" err="1"/>
              <a:t>windpower</a:t>
            </a:r>
            <a:r>
              <a:rPr lang="en-GB" i="0" dirty="0"/>
              <a:t> alone</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GB" i="0" dirty="0"/>
              <a:t>Therefore, there is a genuine need to improve the accuracy of our short term energy demand forecasts</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GB" i="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i="0" dirty="0"/>
              <a:t>~ 1 minute</a:t>
            </a:r>
          </a:p>
        </p:txBody>
      </p:sp>
      <p:sp>
        <p:nvSpPr>
          <p:cNvPr id="4" name="Slide Number Placeholder 3"/>
          <p:cNvSpPr>
            <a:spLocks noGrp="1"/>
          </p:cNvSpPr>
          <p:nvPr>
            <p:ph type="sldNum" sz="quarter" idx="5"/>
          </p:nvPr>
        </p:nvSpPr>
        <p:spPr/>
        <p:txBody>
          <a:bodyPr/>
          <a:lstStyle/>
          <a:p>
            <a:fld id="{C032DD2A-D47C-FD4E-88A5-97C384944424}" type="slidenum">
              <a:rPr lang="en-US" smtClean="0"/>
              <a:t>2</a:t>
            </a:fld>
            <a:endParaRPr lang="en-US"/>
          </a:p>
        </p:txBody>
      </p:sp>
    </p:spTree>
    <p:extLst>
      <p:ext uri="{BB962C8B-B14F-4D97-AF65-F5344CB8AC3E}">
        <p14:creationId xmlns:p14="http://schemas.microsoft.com/office/powerpoint/2010/main" val="35821355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GB" b="1" dirty="0"/>
              <a:t>Introduction</a:t>
            </a:r>
          </a:p>
          <a:p>
            <a:pPr marL="228600" indent="-228600">
              <a:buAutoNum type="arabicPeriod"/>
            </a:pPr>
            <a:r>
              <a:rPr lang="en-GB" dirty="0"/>
              <a:t>As stated in the title of the project… - the winner of a recent international time series forecasting competition, developed by </a:t>
            </a:r>
            <a:r>
              <a:rPr lang="en-GB" dirty="0" err="1"/>
              <a:t>Slawek</a:t>
            </a:r>
            <a:r>
              <a:rPr lang="en-GB" dirty="0"/>
              <a:t> </a:t>
            </a:r>
            <a:r>
              <a:rPr lang="en-GB" dirty="0" err="1"/>
              <a:t>Smyl</a:t>
            </a:r>
            <a:r>
              <a:rPr lang="en-GB" dirty="0"/>
              <a:t> of Uber technologies – with classical statistical forecasting techniques. </a:t>
            </a:r>
          </a:p>
          <a:p>
            <a:pPr marL="228600" indent="-228600">
              <a:buAutoNum type="arabicPeriod"/>
            </a:pPr>
            <a:r>
              <a:rPr lang="en-GB" dirty="0"/>
              <a:t>The model is hybrid in the sense that it combines an Exponential Smoothing component  - an </a:t>
            </a:r>
            <a:r>
              <a:rPr lang="en-GB" dirty="0" err="1"/>
              <a:t>exising</a:t>
            </a:r>
            <a:r>
              <a:rPr lang="en-GB" dirty="0"/>
              <a:t> statistical model – with a dilated long short term memory neural network. The model aims to utilise the benefits of each whilst seemingly avoiding their shortcomings. </a:t>
            </a:r>
          </a:p>
          <a:p>
            <a:pPr marL="228600" indent="-228600">
              <a:buAutoNum type="arabicPeriod"/>
            </a:pPr>
            <a:r>
              <a:rPr lang="en-GB" dirty="0"/>
              <a:t>The hope is that by applying the model to the specific task of energy demand forecasting, our forecasting ability will improve, and a reduction in carbon emissions will be seen</a:t>
            </a:r>
          </a:p>
          <a:p>
            <a:pPr marL="228600" indent="-228600">
              <a:buAutoNum type="arabicPeriod"/>
            </a:pPr>
            <a:endParaRPr lang="en-GB" dirty="0"/>
          </a:p>
          <a:p>
            <a:pPr marL="0" indent="0">
              <a:buNone/>
            </a:pPr>
            <a:r>
              <a:rPr lang="en-GB" b="1" dirty="0"/>
              <a:t>Challenges</a:t>
            </a:r>
          </a:p>
          <a:p>
            <a:pPr marL="228600" indent="-228600">
              <a:buFont typeface="+mj-lt"/>
              <a:buAutoNum type="arabicPeriod"/>
            </a:pPr>
            <a:r>
              <a:rPr lang="en-GB" b="0" dirty="0"/>
              <a:t>We faced several challenges during the project. The first being that… highly unpredictable, as it is fundamentally driven by human behaviour and influenced strongly changes in the weather. </a:t>
            </a:r>
          </a:p>
          <a:p>
            <a:pPr marL="228600" indent="-228600">
              <a:buFont typeface="+mj-lt"/>
              <a:buAutoNum type="arabicPeriod"/>
            </a:pPr>
            <a:r>
              <a:rPr lang="en-GB" b="0" dirty="0"/>
              <a:t>Furthermore, machine learning models such as the one used in the hybrid model, are typically poor at performing univariate forecasting.</a:t>
            </a:r>
          </a:p>
          <a:p>
            <a:endParaRPr lang="en-GB" dirty="0"/>
          </a:p>
          <a:p>
            <a:r>
              <a:rPr lang="en-GB" dirty="0"/>
              <a:t>~ 2minutes 30 seconds</a:t>
            </a:r>
          </a:p>
          <a:p>
            <a:endParaRPr lang="en-GB" dirty="0"/>
          </a:p>
          <a:p>
            <a:r>
              <a:rPr lang="en-GB" dirty="0"/>
              <a:t>We show in our results that in the long run such a naïve forecast is optimal</a:t>
            </a:r>
          </a:p>
          <a:p>
            <a:r>
              <a:rPr lang="en-GB" dirty="0"/>
              <a:t>Tenses - should it all be 'was'</a:t>
            </a:r>
          </a:p>
          <a:p>
            <a:r>
              <a:rPr lang="en-GB" dirty="0"/>
              <a:t>Person - I or We</a:t>
            </a:r>
          </a:p>
        </p:txBody>
      </p:sp>
      <p:sp>
        <p:nvSpPr>
          <p:cNvPr id="4" name="Slide Number Placeholder 3"/>
          <p:cNvSpPr>
            <a:spLocks noGrp="1"/>
          </p:cNvSpPr>
          <p:nvPr>
            <p:ph type="sldNum" sz="quarter" idx="5"/>
          </p:nvPr>
        </p:nvSpPr>
        <p:spPr/>
        <p:txBody>
          <a:bodyPr/>
          <a:lstStyle/>
          <a:p>
            <a:fld id="{C032DD2A-D47C-FD4E-88A5-97C384944424}" type="slidenum">
              <a:rPr lang="en-US" smtClean="0"/>
              <a:t>3</a:t>
            </a:fld>
            <a:endParaRPr lang="en-US"/>
          </a:p>
        </p:txBody>
      </p:sp>
    </p:spTree>
    <p:extLst>
      <p:ext uri="{BB962C8B-B14F-4D97-AF65-F5344CB8AC3E}">
        <p14:creationId xmlns:p14="http://schemas.microsoft.com/office/powerpoint/2010/main" val="39345896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Before.. I’d first like to discuss the statistical models we used for comparison. These can be broadly split into three categories.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ARIMA</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The …. Denoted by.. which are the auto-regressive terms, denoted by epsilon…which are the moving average terms. The differenced version of a time series gives the change between consecutive values, as opposed to the values themselves. The benefit of differencing is that it removes a linear trend from the time series</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The general form of the model is thus as is shown here. The possibly differenced time series value is given by: a constant, plus a linear combination of the auto regressive terms, plus a linear combination of the moving average terms. The process of fitting the model deduces the values of these parameters</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Exponential Smoothing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The second..</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b="0" dirty="0"/>
              <a:t>The common feature to all exponential smoothing models is that their predictions give exponentially decreasing weight to time series values which are further in the past, which can be thought of as smoothing the series</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b="0" dirty="0"/>
              <a:t>More complicated ES models decompose the series, denoted by… which can be effectively be thought of as a moving average, and the seasonality, which can be thought of as the amount the data point has varied from the level as a consequence of its position within the seasonal cycle. Just to expand on that and hopefully clear up any confusion, the dataset we consider in this paper shows weekly seasonality – this means that every data point is highly correlated with corresponding value from the previous week. As the dataset consists of hourly data, and there are 168 hours in a week, we equivalently refer to this as 168 hour seasonality. So here, the seasonality component represents the amount the data point has risen or fallen below the level as a consequence of the hour within the week it represents. </a:t>
            </a: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b="0" dirty="0"/>
              <a:t>The formulae shown here are not important, but the concept of level and seasonality are used extensively in the hybrid model, so please bare these in mind.</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lang="en-US" b="0" dirty="0"/>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b="1" dirty="0"/>
              <a:t>Other Models</a:t>
            </a: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b="0" dirty="0"/>
              <a:t>A number of other </a:t>
            </a:r>
            <a:r>
              <a:rPr lang="en-US" b="0" dirty="0" err="1"/>
              <a:t>miscalleaous</a:t>
            </a:r>
            <a:r>
              <a:rPr lang="en-US" b="0" dirty="0"/>
              <a:t> models were also included for comparison.</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b="0" dirty="0"/>
              <a:t>These include so-called naïve models, whose forecasts are simply equal to recently observed values, and also</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b="0" dirty="0"/>
              <a:t>The theta method. This method was included as it was the winner of the previous iteration of the international time series forecasting competition mentioned on the previous slide. The model aims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5 minutes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which must be kept running to provide the </a:t>
            </a:r>
            <a:r>
              <a:rPr lang="en-US" i="1" dirty="0"/>
              <a:t>spinning reserve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GB" dirty="0"/>
          </a:p>
        </p:txBody>
      </p:sp>
      <p:sp>
        <p:nvSpPr>
          <p:cNvPr id="4" name="Slide Number Placeholder 3"/>
          <p:cNvSpPr>
            <a:spLocks noGrp="1"/>
          </p:cNvSpPr>
          <p:nvPr>
            <p:ph type="sldNum" sz="quarter" idx="5"/>
          </p:nvPr>
        </p:nvSpPr>
        <p:spPr/>
        <p:txBody>
          <a:bodyPr/>
          <a:lstStyle/>
          <a:p>
            <a:fld id="{C032DD2A-D47C-FD4E-88A5-97C384944424}" type="slidenum">
              <a:rPr lang="en-US" smtClean="0"/>
              <a:t>4</a:t>
            </a:fld>
            <a:endParaRPr lang="en-US"/>
          </a:p>
        </p:txBody>
      </p:sp>
    </p:spTree>
    <p:extLst>
      <p:ext uri="{BB962C8B-B14F-4D97-AF65-F5344CB8AC3E}">
        <p14:creationId xmlns:p14="http://schemas.microsoft.com/office/powerpoint/2010/main" val="24651787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GB" b="0" dirty="0"/>
              <a:t>Now, a key point to note before continuing is that the dataset we used consists of multiple time series. These time series represent the total energy demand – which is what we’re trying to predict and shown in the top left figure – but also other information such as how much energy was been generated throughout the day, stratified by the fuel type, and the price of energy. The key idea of the hybrid model is that the neural network component learns across multiple time series, in the hope that these other, related time series contain information that will aid the prediction of the total energy demand. </a:t>
            </a:r>
            <a:endParaRPr lang="en-GB" i="0" dirty="0"/>
          </a:p>
        </p:txBody>
      </p:sp>
      <p:sp>
        <p:nvSpPr>
          <p:cNvPr id="4" name="Slide Number Placeholder 3"/>
          <p:cNvSpPr>
            <a:spLocks noGrp="1"/>
          </p:cNvSpPr>
          <p:nvPr>
            <p:ph type="sldNum" sz="quarter" idx="5"/>
          </p:nvPr>
        </p:nvSpPr>
        <p:spPr/>
        <p:txBody>
          <a:bodyPr/>
          <a:lstStyle/>
          <a:p>
            <a:fld id="{C032DD2A-D47C-FD4E-88A5-97C384944424}" type="slidenum">
              <a:rPr lang="en-US" smtClean="0"/>
              <a:t>5</a:t>
            </a:fld>
            <a:endParaRPr lang="en-US"/>
          </a:p>
        </p:txBody>
      </p:sp>
    </p:spTree>
    <p:extLst>
      <p:ext uri="{BB962C8B-B14F-4D97-AF65-F5344CB8AC3E}">
        <p14:creationId xmlns:p14="http://schemas.microsoft.com/office/powerpoint/2010/main" val="1735313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GB" b="0" dirty="0"/>
              <a:t>The hybrid model has two key components, and also makes extensive use of ensembling, which I’ll defer talking about for now.  </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GB" b="1" dirty="0"/>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GB" b="1" dirty="0"/>
              <a:t>ES Component</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b="0" dirty="0"/>
              <a:t>The first component is the ES component. Now, as just mentioned, the dataset we used consists of multiple time series. Each of these time series is fitted with an individual ES model, identical to the one shown when discussing the statistical benchmark methods. </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b="0" dirty="0"/>
              <a:t>The process of fitting the ES model to the time series generates a level and seasonality value for each data point in the time series. </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b="0" dirty="0"/>
              <a:t>The time series values are divided by their corresponding seasonality and level values to remove the seasonal effects and normalise them into a </a:t>
            </a:r>
            <a:r>
              <a:rPr lang="en-GB" b="0" dirty="0" err="1"/>
              <a:t>suitbale</a:t>
            </a:r>
            <a:r>
              <a:rPr lang="en-GB" b="0" dirty="0"/>
              <a:t> range. </a:t>
            </a:r>
            <a:endParaRPr lang="en-GB" dirty="0"/>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GB" b="1" dirty="0"/>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GB" b="1" dirty="0"/>
              <a:t>LSTM Component</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dirty="0"/>
              <a:t>The normalised series are then input into the LSTM. An LSTM is a type of recurrent neural network, which have been shown to be particularly well suited to the handling of sequential data. We used a modification of the standard LSTM which includes so-called dilated connections - these are just direct connections between seasonally separated values in the sequence, which hopefully aids the model in learning the </a:t>
            </a:r>
            <a:r>
              <a:rPr lang="en-GB" dirty="0" err="1"/>
              <a:t>sesasonality</a:t>
            </a:r>
            <a:r>
              <a:rPr lang="en-GB" dirty="0"/>
              <a:t> of the data</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dirty="0"/>
              <a:t>The output of the </a:t>
            </a:r>
            <a:r>
              <a:rPr lang="en-GB" dirty="0" err="1"/>
              <a:t>dLSTM</a:t>
            </a:r>
            <a:r>
              <a:rPr lang="en-GB" dirty="0"/>
              <a:t> then passes through a standard non-linear tanh layer, and finally through a fully connected linear layer which converts the LSTM output to a vector of the correct length – 48 hours in our case, as this is the horizon we are forecasting.</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dirty="0"/>
              <a:t>If we are training the model the loss is then calculated and the the parameters of the LSTM and the ES model are updated. On the other hand if we are forecasting, then the output is re-seasonalised and de-normalised, to give the final forecast.</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lang="en-GB" dirty="0"/>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GB" b="1" dirty="0"/>
              <a:t>Ensembling</a:t>
            </a: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GB" b="0" dirty="0"/>
              <a:t>The other key aspect of the model is its extensive use of ensembling. </a:t>
            </a:r>
            <a:r>
              <a:rPr lang="en-GB" dirty="0"/>
              <a:t>Ensembling is the practice of combining multiple forecasts in order to improve the overall accuracy of the model, and has been proven to work empirically in numerous papers. The hybrid model makes use of ensembling in two  ways. </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dirty="0"/>
              <a:t>First, during training, forecasts are taken after each of the final 5 iterations and averaged, in order to prevent overfitting</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dirty="0"/>
              <a:t>Secondly, the entire training procedure is repeated three times. The forecasts from each of these repetitions are then averaged, to further improve the forecasting accuracy. In this way, each forecast is actually the average of 15 slightly different forecasts. As some of the model’s parameters are randomly initialised, we are effectively  </a:t>
            </a:r>
            <a:r>
              <a:rPr lang="en-GB" dirty="0" err="1"/>
              <a:t>gauranteed</a:t>
            </a:r>
            <a:r>
              <a:rPr lang="en-GB" dirty="0"/>
              <a:t> some variation in each of these 15 forecasts. </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GB" dirty="0"/>
          </a:p>
          <a:p>
            <a:pPr marL="0" indent="0">
              <a:buFont typeface="+mj-lt"/>
              <a:buNone/>
            </a:pPr>
            <a:endParaRPr lang="en-US" dirty="0"/>
          </a:p>
          <a:p>
            <a:pPr marL="228600" indent="-228600">
              <a:buFont typeface="+mj-lt"/>
              <a:buAutoNum type="arabicPeriod"/>
            </a:pPr>
            <a:endParaRPr lang="en-US" dirty="0"/>
          </a:p>
          <a:p>
            <a:pPr marL="228600" indent="-228600">
              <a:buFont typeface="+mj-lt"/>
              <a:buAutoNum type="arabicPeriod"/>
            </a:pPr>
            <a:endParaRPr lang="en-US" dirty="0"/>
          </a:p>
          <a:p>
            <a:pPr marL="228600" indent="-228600">
              <a:buFont typeface="+mj-lt"/>
              <a:buAutoNum type="arabicPeriod"/>
            </a:pPr>
            <a:endParaRPr lang="en-US" dirty="0"/>
          </a:p>
          <a:p>
            <a:pPr marL="228600" indent="-228600">
              <a:buFont typeface="+mj-lt"/>
              <a:buAutoNum type="arabicPeriod"/>
            </a:pPr>
            <a:endParaRPr lang="en-US" dirty="0"/>
          </a:p>
          <a:p>
            <a:pPr marL="228600" indent="-228600">
              <a:buFont typeface="+mj-lt"/>
              <a:buAutoNum type="arabicPeriod"/>
            </a:pPr>
            <a:r>
              <a:rPr lang="en-US" dirty="0"/>
              <a:t>Say this is how the original model was formulated, and we modifications of it</a:t>
            </a:r>
          </a:p>
          <a:p>
            <a:pPr marL="228600" indent="-228600">
              <a:buFont typeface="+mj-lt"/>
              <a:buAutoNum type="arabicPeriod"/>
            </a:pPr>
            <a:r>
              <a:rPr lang="en-US" dirty="0"/>
              <a:t>Key idea that </a:t>
            </a:r>
            <a:r>
              <a:rPr lang="en-US" dirty="0" err="1"/>
              <a:t>deseasonalising</a:t>
            </a:r>
            <a:r>
              <a:rPr lang="en-US" dirty="0"/>
              <a:t> shouldn’t be separate to the model itself</a:t>
            </a:r>
          </a:p>
        </p:txBody>
      </p:sp>
      <p:sp>
        <p:nvSpPr>
          <p:cNvPr id="4" name="Slide Number Placeholder 3"/>
          <p:cNvSpPr>
            <a:spLocks noGrp="1"/>
          </p:cNvSpPr>
          <p:nvPr>
            <p:ph type="sldNum" sz="quarter" idx="5"/>
          </p:nvPr>
        </p:nvSpPr>
        <p:spPr/>
        <p:txBody>
          <a:bodyPr/>
          <a:lstStyle/>
          <a:p>
            <a:fld id="{C032DD2A-D47C-FD4E-88A5-97C384944424}" type="slidenum">
              <a:rPr lang="en-US" smtClean="0"/>
              <a:t>6</a:t>
            </a:fld>
            <a:endParaRPr lang="en-US"/>
          </a:p>
        </p:txBody>
      </p:sp>
    </p:spTree>
    <p:extLst>
      <p:ext uri="{BB962C8B-B14F-4D97-AF65-F5344CB8AC3E}">
        <p14:creationId xmlns:p14="http://schemas.microsoft.com/office/powerpoint/2010/main" val="12540835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now discuss the details of the model, in particular how it is trained. In every training epoch, each of the time series is selected individually, and the procedure shown here is followed.</a:t>
            </a:r>
          </a:p>
          <a:p>
            <a:endParaRPr lang="en-GB" dirty="0"/>
          </a:p>
          <a:p>
            <a:r>
              <a:rPr lang="en-GB" b="1" dirty="0"/>
              <a:t>ES Component</a:t>
            </a:r>
          </a:p>
          <a:p>
            <a:pPr marL="228600" indent="-228600">
              <a:buAutoNum type="arabicPeriod"/>
            </a:pPr>
            <a:r>
              <a:rPr lang="en-GB" dirty="0"/>
              <a:t>We train the model using supervised learning, and so pairs of inputs and outputs (also known as targets), must be generated. In order to do this, a sliding window approach is used. A window of two weeks is placed over data, shown in the yellow dashed box on the top graph, and the values in this window form the input for this pair. The following 48 hours of data then forms the target, as shown in the grey dashed box. </a:t>
            </a:r>
          </a:p>
          <a:p>
            <a:pPr marL="228600" indent="-228600">
              <a:buAutoNum type="arabicPeriod"/>
            </a:pPr>
            <a:endParaRPr lang="en-GB" dirty="0"/>
          </a:p>
          <a:p>
            <a:pPr marL="228600" indent="-228600">
              <a:buAutoNum type="arabicPeriod"/>
            </a:pPr>
            <a:r>
              <a:rPr lang="en-GB" dirty="0"/>
              <a:t>Using the current values of the smoothing coefficients – which are unique to this time series – the ES model is then fitted to the data in both the input and the target windows. This generates a level and seasonality value for each data point,  as shown in the second and third graphs. The solid line represents the values corresponding to the input, and the dashed line corresponds to the target. As you can see, the level is effectively a smoothed version of the series, and the seasonality component aims to capture the repeated weekly pattern. </a:t>
            </a:r>
          </a:p>
          <a:p>
            <a:pPr marL="228600" indent="-228600">
              <a:buAutoNum type="arabicPeriod"/>
            </a:pPr>
            <a:endParaRPr lang="en-GB" dirty="0"/>
          </a:p>
          <a:p>
            <a:pPr marL="228600" indent="-228600">
              <a:buAutoNum type="arabicPeriod"/>
            </a:pPr>
            <a:r>
              <a:rPr lang="en-GB" dirty="0"/>
              <a:t>Each data point within the input and target windows is then divided by its corresponding seasonality value to remove the seasonal effects from the data. Each value is then divided by the level value corresponding to the final input value, which normalises the data with respect to this value.</a:t>
            </a:r>
          </a:p>
          <a:p>
            <a:pPr marL="228600" indent="-228600">
              <a:buAutoNum type="arabicPeriod"/>
            </a:pPr>
            <a:endParaRPr lang="en-GB" dirty="0"/>
          </a:p>
          <a:p>
            <a:pPr marL="228600" indent="-228600">
              <a:buAutoNum type="arabicPeriod"/>
            </a:pPr>
            <a:r>
              <a:rPr lang="en-GB" dirty="0"/>
              <a:t>The resulting de-seasonalised, normalised input and target values are shown in the fourth graph. </a:t>
            </a:r>
          </a:p>
          <a:p>
            <a:pPr marL="228600" indent="-228600">
              <a:buAutoNum type="arabicPeriod"/>
            </a:pPr>
            <a:endParaRPr lang="en-GB" dirty="0"/>
          </a:p>
          <a:p>
            <a:pPr marL="228600" indent="-228600">
              <a:buAutoNum type="arabicPeriod"/>
            </a:pPr>
            <a:r>
              <a:rPr lang="en-GB" dirty="0"/>
              <a:t>The sliding windows are then moved forward one hour, and the next input, target pair is generated. This repeats along the entire length of the series, until we have an entire batch of input, target pairs.</a:t>
            </a:r>
          </a:p>
          <a:p>
            <a:pPr marL="228600" indent="-228600">
              <a:buAutoNum type="arabicPeriod"/>
            </a:pPr>
            <a:endParaRPr lang="en-GB" dirty="0"/>
          </a:p>
          <a:p>
            <a:pPr marL="0" indent="0">
              <a:buNone/>
            </a:pPr>
            <a:r>
              <a:rPr lang="en-GB" b="1" dirty="0"/>
              <a:t>LSTM Component</a:t>
            </a:r>
          </a:p>
          <a:p>
            <a:pPr marL="228600" indent="-228600">
              <a:buFont typeface="+mj-lt"/>
              <a:buAutoNum type="arabicPeriod"/>
            </a:pPr>
            <a:r>
              <a:rPr lang="en-GB" b="0" dirty="0"/>
              <a:t>Each of the normalised inputs within the batch is then fed into the LSTM. </a:t>
            </a:r>
          </a:p>
          <a:p>
            <a:pPr marL="228600" indent="-228600">
              <a:buFont typeface="+mj-lt"/>
              <a:buAutoNum type="arabicPeriod"/>
            </a:pPr>
            <a:endParaRPr lang="en-GB" b="0" dirty="0"/>
          </a:p>
          <a:p>
            <a:pPr marL="228600" indent="-228600">
              <a:buFont typeface="+mj-lt"/>
              <a:buAutoNum type="arabicPeriod"/>
            </a:pPr>
            <a:r>
              <a:rPr lang="en-GB" b="0" dirty="0"/>
              <a:t>The LSTM is made up of multiple layers, and a simplified version of the LSTM is shown here. The first layer is just a standard LSTM layer. The outputs of this layer are then fed into the second layer. In this simple example, this second layer has dilated connections of order 2. This just means that the hidden value of every cell is input directly into the cell 2 after the current cell. In the real network used in the hybrid model, we include layers with dilations of order 24 and 168, in the hope that these direct connections will help the network learn the daily and weekly seasonality of the data. </a:t>
            </a:r>
          </a:p>
          <a:p>
            <a:pPr marL="228600" indent="-228600">
              <a:buFont typeface="+mj-lt"/>
              <a:buAutoNum type="arabicPeriod"/>
            </a:pPr>
            <a:endParaRPr lang="en-GB" b="0" dirty="0"/>
          </a:p>
          <a:p>
            <a:pPr marL="228600" indent="-228600">
              <a:buFont typeface="+mj-lt"/>
              <a:buAutoNum type="arabicPeriod"/>
            </a:pPr>
            <a:r>
              <a:rPr lang="en-GB" b="0" dirty="0"/>
              <a:t>The LSTM includes </a:t>
            </a:r>
            <a:r>
              <a:rPr lang="en-GB" b="0" i="1" dirty="0"/>
              <a:t>Res-Net </a:t>
            </a:r>
            <a:r>
              <a:rPr lang="en-GB" b="0" i="0" dirty="0"/>
              <a:t>style shortcuts, shown in grey, which have been shown to assist deep networks learn the correct input to target mapping. The theory behind these connections is covered in detail in the report. </a:t>
            </a:r>
          </a:p>
          <a:p>
            <a:pPr marL="228600" indent="-228600">
              <a:buFont typeface="+mj-lt"/>
              <a:buAutoNum type="arabicPeriod"/>
            </a:pPr>
            <a:endParaRPr lang="en-GB" b="0" i="0" dirty="0"/>
          </a:p>
          <a:p>
            <a:pPr marL="228600" indent="-228600">
              <a:buFont typeface="+mj-lt"/>
              <a:buAutoNum type="arabicPeriod"/>
            </a:pPr>
            <a:r>
              <a:rPr lang="en-GB" b="0" i="0" dirty="0"/>
              <a:t>The output of the LSTM is then fed through a non-linear tanh layer, and finally a linear layer to generate an output of the correct length.</a:t>
            </a:r>
          </a:p>
          <a:p>
            <a:pPr marL="228600" indent="-228600">
              <a:buFont typeface="+mj-lt"/>
              <a:buAutoNum type="arabicPeriod"/>
            </a:pPr>
            <a:endParaRPr lang="en-GB" b="0" i="0" dirty="0"/>
          </a:p>
          <a:p>
            <a:pPr marL="0" indent="0">
              <a:buFont typeface="+mj-lt"/>
              <a:buNone/>
            </a:pPr>
            <a:r>
              <a:rPr lang="en-GB" b="1" i="0" dirty="0"/>
              <a:t>Update Parameters</a:t>
            </a:r>
          </a:p>
          <a:p>
            <a:pPr marL="228600" indent="-228600">
              <a:buFont typeface="+mj-lt"/>
              <a:buAutoNum type="arabicPeriod"/>
            </a:pPr>
            <a:r>
              <a:rPr lang="en-GB" b="0" i="0" dirty="0"/>
              <a:t>The output of the LSTM, and the target values for this input are shown on the upper right graph here. We now calculate the error for this input target pair.</a:t>
            </a:r>
          </a:p>
          <a:p>
            <a:pPr marL="228600" indent="-228600">
              <a:buFont typeface="+mj-lt"/>
              <a:buAutoNum type="arabicPeriod"/>
            </a:pPr>
            <a:r>
              <a:rPr lang="en-GB" b="0" i="0" dirty="0"/>
              <a:t>We use a simple </a:t>
            </a:r>
            <a:r>
              <a:rPr lang="en-GB" b="0" i="1" dirty="0"/>
              <a:t>pinball </a:t>
            </a:r>
            <a:r>
              <a:rPr lang="en-GB" b="0" i="0" dirty="0"/>
              <a:t>loss function in the network, which is simply the positive difference between the output and target values, multiplied by a scaler which is included to prevent bias. </a:t>
            </a:r>
          </a:p>
          <a:p>
            <a:pPr marL="228600" indent="-228600">
              <a:buFont typeface="+mj-lt"/>
              <a:buAutoNum type="arabicPeriod"/>
            </a:pPr>
            <a:r>
              <a:rPr lang="en-GB" b="0" i="0" dirty="0"/>
              <a:t>This process is repeated for each input, target pair within the batch, giving a total loss for the entire batch.</a:t>
            </a:r>
          </a:p>
          <a:p>
            <a:pPr marL="228600" indent="-228600">
              <a:buFont typeface="+mj-lt"/>
              <a:buAutoNum type="arabicPeriod"/>
            </a:pPr>
            <a:r>
              <a:rPr lang="en-GB" b="0" i="0" dirty="0"/>
              <a:t>We then perform standard backpropagation through time, and update the parameters of the LSTM network and the smoothing coefficients of the ES model, with respect to this loss, using standard gradient decent.</a:t>
            </a:r>
          </a:p>
          <a:p>
            <a:pPr marL="228600" indent="-228600">
              <a:buFont typeface="+mj-lt"/>
              <a:buAutoNum type="arabicPeriod"/>
            </a:pPr>
            <a:endParaRPr lang="en-GB" b="0" i="0" dirty="0"/>
          </a:p>
          <a:p>
            <a:pPr marL="0" indent="0">
              <a:buFont typeface="+mj-lt"/>
              <a:buNone/>
            </a:pPr>
            <a:r>
              <a:rPr lang="en-GB" b="0" i="0" dirty="0"/>
              <a:t>This entire process is then repeated for each of the other time series in the dataset. Therefore, the exponential smoothing parameters are updated once per training epoch and remain </a:t>
            </a:r>
            <a:r>
              <a:rPr lang="en-GB" b="1" i="0" dirty="0"/>
              <a:t>local </a:t>
            </a:r>
            <a:r>
              <a:rPr lang="en-GB" b="0" i="0" dirty="0"/>
              <a:t>to each time series, whereas the parameters of the LSTM are updated for each of the time series, and thus are said to be </a:t>
            </a:r>
            <a:r>
              <a:rPr lang="en-GB" b="1" i="0" dirty="0"/>
              <a:t>global</a:t>
            </a:r>
            <a:r>
              <a:rPr lang="en-GB" b="0" i="0" dirty="0"/>
              <a:t>. As noted earlier, in this way it is hoped that the net will be able to learn across all of the related time series in the dataset.</a:t>
            </a:r>
          </a:p>
        </p:txBody>
      </p:sp>
      <p:sp>
        <p:nvSpPr>
          <p:cNvPr id="4" name="Slide Number Placeholder 3"/>
          <p:cNvSpPr>
            <a:spLocks noGrp="1"/>
          </p:cNvSpPr>
          <p:nvPr>
            <p:ph type="sldNum" sz="quarter" idx="5"/>
          </p:nvPr>
        </p:nvSpPr>
        <p:spPr/>
        <p:txBody>
          <a:bodyPr/>
          <a:lstStyle/>
          <a:p>
            <a:fld id="{C032DD2A-D47C-FD4E-88A5-97C384944424}" type="slidenum">
              <a:rPr lang="en-US" smtClean="0"/>
              <a:t>7</a:t>
            </a:fld>
            <a:endParaRPr lang="en-US"/>
          </a:p>
        </p:txBody>
      </p:sp>
    </p:spTree>
    <p:extLst>
      <p:ext uri="{BB962C8B-B14F-4D97-AF65-F5344CB8AC3E}">
        <p14:creationId xmlns:p14="http://schemas.microsoft.com/office/powerpoint/2010/main" val="13170581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Once the model has been trained, we can generate a forecast. To do so, a very similar procedure to the one used when training the model is used.</a:t>
            </a:r>
          </a:p>
          <a:p>
            <a:r>
              <a:rPr lang="en-GB" dirty="0"/>
              <a:t> </a:t>
            </a:r>
          </a:p>
          <a:p>
            <a:pPr marL="228600" indent="-228600">
              <a:buFont typeface="+mj-lt"/>
              <a:buAutoNum type="arabicPeriod"/>
            </a:pPr>
            <a:r>
              <a:rPr lang="en-GB" dirty="0"/>
              <a:t>First, we take the very final window of input data from the training set, shown in blue here.</a:t>
            </a:r>
          </a:p>
          <a:p>
            <a:pPr marL="228600" indent="-228600">
              <a:buFont typeface="+mj-lt"/>
              <a:buAutoNum type="arabicPeriod"/>
            </a:pPr>
            <a:r>
              <a:rPr lang="en-GB" dirty="0"/>
              <a:t>The fitted level and seasonality values corresponding to this data are saved in the model whilst training, and as before, we simply divide each data point by its corresponding seasonality value, and then by the final level value of the window, to de-seasonalise and normalise the data.</a:t>
            </a:r>
          </a:p>
          <a:p>
            <a:pPr marL="228600" indent="-228600">
              <a:buFont typeface="+mj-lt"/>
              <a:buAutoNum type="arabicPeriod"/>
            </a:pPr>
            <a:r>
              <a:rPr lang="en-GB" dirty="0"/>
              <a:t>Again, this input is fed into the LSTM, and the output passes through the non-linear and linear layers. This gives the output which is shown in the top right graph. </a:t>
            </a:r>
          </a:p>
          <a:p>
            <a:pPr marL="228600" indent="-228600">
              <a:buFont typeface="+mj-lt"/>
              <a:buAutoNum type="arabicPeriod"/>
            </a:pPr>
            <a:r>
              <a:rPr lang="en-GB" dirty="0"/>
              <a:t>We now need to de-normalise and re-seasonalise this output. To do so, we simply extrapolate the level from the input window, and repeat the seasonality values corresponding to the previous week of input data, shown in the dashed box here.</a:t>
            </a:r>
          </a:p>
          <a:p>
            <a:pPr marL="228600" indent="-228600">
              <a:buFont typeface="+mj-lt"/>
              <a:buAutoNum type="arabicPeriod"/>
            </a:pPr>
            <a:r>
              <a:rPr lang="en-GB" dirty="0"/>
              <a:t>Finally, we multiply each value from the </a:t>
            </a:r>
            <a:r>
              <a:rPr lang="en-GB" dirty="0" err="1"/>
              <a:t>dLSTM</a:t>
            </a:r>
            <a:r>
              <a:rPr lang="en-GB" dirty="0"/>
              <a:t> output with its corresponding level and seasonality value, to generate the final forecast.</a:t>
            </a:r>
          </a:p>
          <a:p>
            <a:pPr marL="228600" indent="-228600">
              <a:buFont typeface="+mj-lt"/>
              <a:buAutoNum type="arabicPeriod"/>
            </a:pPr>
            <a:r>
              <a:rPr lang="en-GB" dirty="0"/>
              <a:t>The final forecast is shown here, along with the actual data we were trying to predict. In this case, the model’s prediction was quite accurate.</a:t>
            </a:r>
          </a:p>
        </p:txBody>
      </p:sp>
      <p:sp>
        <p:nvSpPr>
          <p:cNvPr id="4" name="Slide Number Placeholder 3"/>
          <p:cNvSpPr>
            <a:spLocks noGrp="1"/>
          </p:cNvSpPr>
          <p:nvPr>
            <p:ph type="sldNum" sz="quarter" idx="5"/>
          </p:nvPr>
        </p:nvSpPr>
        <p:spPr/>
        <p:txBody>
          <a:bodyPr/>
          <a:lstStyle/>
          <a:p>
            <a:fld id="{C032DD2A-D47C-FD4E-88A5-97C384944424}" type="slidenum">
              <a:rPr lang="en-US" smtClean="0"/>
              <a:t>8</a:t>
            </a:fld>
            <a:endParaRPr lang="en-US"/>
          </a:p>
        </p:txBody>
      </p:sp>
    </p:spTree>
    <p:extLst>
      <p:ext uri="{BB962C8B-B14F-4D97-AF65-F5344CB8AC3E}">
        <p14:creationId xmlns:p14="http://schemas.microsoft.com/office/powerpoint/2010/main" val="40637393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C032DD2A-D47C-FD4E-88A5-97C384944424}" type="slidenum">
              <a:rPr lang="en-US" smtClean="0"/>
              <a:t>9</a:t>
            </a:fld>
            <a:endParaRPr lang="en-US"/>
          </a:p>
        </p:txBody>
      </p:sp>
    </p:spTree>
    <p:extLst>
      <p:ext uri="{BB962C8B-B14F-4D97-AF65-F5344CB8AC3E}">
        <p14:creationId xmlns:p14="http://schemas.microsoft.com/office/powerpoint/2010/main" val="182046001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urham Title Slide - Purple">
    <p:bg>
      <p:bgPr>
        <a:solidFill>
          <a:schemeClr val="bg2"/>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stretch>
            <a:fillRect/>
          </a:stretch>
        </p:blipFill>
        <p:spPr>
          <a:xfrm>
            <a:off x="4000500" y="0"/>
            <a:ext cx="5143500" cy="5143500"/>
          </a:xfrm>
          <a:prstGeom prst="rect">
            <a:avLst/>
          </a:prstGeom>
        </p:spPr>
      </p:pic>
      <p:sp>
        <p:nvSpPr>
          <p:cNvPr id="2" name="Title 1"/>
          <p:cNvSpPr>
            <a:spLocks noGrp="1"/>
          </p:cNvSpPr>
          <p:nvPr>
            <p:ph type="ctrTitle"/>
          </p:nvPr>
        </p:nvSpPr>
        <p:spPr>
          <a:xfrm>
            <a:off x="697754" y="1254162"/>
            <a:ext cx="3321422" cy="1102519"/>
          </a:xfrm>
        </p:spPr>
        <p:txBody>
          <a:bodyPr lIns="0" tIns="0" rIns="0" bIns="0" anchor="t">
            <a:noAutofit/>
          </a:bodyPr>
          <a:lstStyle>
            <a:lvl1pPr algn="l">
              <a:lnSpc>
                <a:spcPct val="85000"/>
              </a:lnSpc>
              <a:defRPr sz="2800" b="1">
                <a:solidFill>
                  <a:srgbClr val="002A41"/>
                </a:solidFill>
                <a:latin typeface="Arial"/>
                <a:cs typeface="Arial"/>
              </a:defRPr>
            </a:lvl1pPr>
          </a:lstStyle>
          <a:p>
            <a:r>
              <a:rPr lang="en-US"/>
              <a:t>Click to edit Master title style</a:t>
            </a:r>
            <a:endParaRPr lang="en-US" dirty="0"/>
          </a:p>
        </p:txBody>
      </p:sp>
      <p:sp>
        <p:nvSpPr>
          <p:cNvPr id="3" name="Subtitle 2"/>
          <p:cNvSpPr>
            <a:spLocks noGrp="1"/>
          </p:cNvSpPr>
          <p:nvPr>
            <p:ph type="subTitle" idx="1"/>
          </p:nvPr>
        </p:nvSpPr>
        <p:spPr>
          <a:xfrm>
            <a:off x="697754" y="2320433"/>
            <a:ext cx="3321422" cy="1314450"/>
          </a:xfrm>
        </p:spPr>
        <p:txBody>
          <a:bodyPr lIns="0" tIns="0" rIns="0" bIns="0" anchor="t">
            <a:noAutofit/>
          </a:bodyPr>
          <a:lstStyle>
            <a:lvl1pPr marL="0" indent="0" algn="l">
              <a:lnSpc>
                <a:spcPct val="90000"/>
              </a:lnSpc>
              <a:buNone/>
              <a:defRPr sz="2000">
                <a:solidFill>
                  <a:srgbClr val="002A41"/>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2" name="Picture 11"/>
          <p:cNvPicPr>
            <a:picLocks noChangeAspect="1"/>
          </p:cNvPicPr>
          <p:nvPr userDrawn="1"/>
        </p:nvPicPr>
        <p:blipFill>
          <a:blip r:embed="rId3"/>
          <a:stretch>
            <a:fillRect/>
          </a:stretch>
        </p:blipFill>
        <p:spPr>
          <a:xfrm>
            <a:off x="255494" y="246301"/>
            <a:ext cx="1588504" cy="659060"/>
          </a:xfrm>
          <a:prstGeom prst="rect">
            <a:avLst/>
          </a:prstGeom>
        </p:spPr>
      </p:pic>
    </p:spTree>
    <p:extLst>
      <p:ext uri="{BB962C8B-B14F-4D97-AF65-F5344CB8AC3E}">
        <p14:creationId xmlns:p14="http://schemas.microsoft.com/office/powerpoint/2010/main" val="30328385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Durham Title Slide – Blue">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stretch>
            <a:fillRect/>
          </a:stretch>
        </p:blipFill>
        <p:spPr>
          <a:xfrm>
            <a:off x="4000500" y="0"/>
            <a:ext cx="5143500" cy="5143500"/>
          </a:xfrm>
          <a:prstGeom prst="rect">
            <a:avLst/>
          </a:prstGeom>
        </p:spPr>
      </p:pic>
      <p:sp>
        <p:nvSpPr>
          <p:cNvPr id="2" name="Title 1"/>
          <p:cNvSpPr>
            <a:spLocks noGrp="1"/>
          </p:cNvSpPr>
          <p:nvPr>
            <p:ph type="ctrTitle"/>
          </p:nvPr>
        </p:nvSpPr>
        <p:spPr>
          <a:xfrm>
            <a:off x="697754" y="1254162"/>
            <a:ext cx="3321422" cy="1102519"/>
          </a:xfrm>
        </p:spPr>
        <p:txBody>
          <a:bodyPr lIns="0" tIns="0" rIns="0" bIns="0" anchor="t">
            <a:noAutofit/>
          </a:bodyPr>
          <a:lstStyle>
            <a:lvl1pPr algn="l">
              <a:lnSpc>
                <a:spcPct val="85000"/>
              </a:lnSpc>
              <a:defRPr sz="2800" b="1">
                <a:solidFill>
                  <a:srgbClr val="002A41"/>
                </a:solidFill>
                <a:latin typeface="Arial"/>
                <a:cs typeface="Arial"/>
              </a:defRPr>
            </a:lvl1pPr>
          </a:lstStyle>
          <a:p>
            <a:r>
              <a:rPr lang="en-US"/>
              <a:t>Click to edit Master title style</a:t>
            </a:r>
            <a:endParaRPr lang="en-US" dirty="0"/>
          </a:p>
        </p:txBody>
      </p:sp>
      <p:sp>
        <p:nvSpPr>
          <p:cNvPr id="3" name="Subtitle 2"/>
          <p:cNvSpPr>
            <a:spLocks noGrp="1"/>
          </p:cNvSpPr>
          <p:nvPr>
            <p:ph type="subTitle" idx="1"/>
          </p:nvPr>
        </p:nvSpPr>
        <p:spPr>
          <a:xfrm>
            <a:off x="697754" y="2320433"/>
            <a:ext cx="3321422" cy="1314450"/>
          </a:xfrm>
        </p:spPr>
        <p:txBody>
          <a:bodyPr lIns="0" tIns="0" rIns="0" bIns="0" anchor="t">
            <a:noAutofit/>
          </a:bodyPr>
          <a:lstStyle>
            <a:lvl1pPr marL="0" indent="0" algn="l">
              <a:lnSpc>
                <a:spcPct val="90000"/>
              </a:lnSpc>
              <a:buNone/>
              <a:defRPr sz="2000">
                <a:solidFill>
                  <a:srgbClr val="002A41"/>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8" name="Picture 17"/>
          <p:cNvPicPr>
            <a:picLocks noChangeAspect="1"/>
          </p:cNvPicPr>
          <p:nvPr userDrawn="1"/>
        </p:nvPicPr>
        <p:blipFill>
          <a:blip r:embed="rId3"/>
          <a:stretch>
            <a:fillRect/>
          </a:stretch>
        </p:blipFill>
        <p:spPr>
          <a:xfrm>
            <a:off x="255494" y="246301"/>
            <a:ext cx="1588504" cy="659060"/>
          </a:xfrm>
          <a:prstGeom prst="rect">
            <a:avLst/>
          </a:prstGeom>
        </p:spPr>
      </p:pic>
    </p:spTree>
    <p:extLst>
      <p:ext uri="{BB962C8B-B14F-4D97-AF65-F5344CB8AC3E}">
        <p14:creationId xmlns:p14="http://schemas.microsoft.com/office/powerpoint/2010/main" val="6020785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Durham Title Slide – Gold">
    <p:bg>
      <p:bgPr>
        <a:solidFill>
          <a:srgbClr val="B3BDB1"/>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stretch>
            <a:fillRect/>
          </a:stretch>
        </p:blipFill>
        <p:spPr>
          <a:xfrm>
            <a:off x="4000500" y="0"/>
            <a:ext cx="5143500" cy="5143500"/>
          </a:xfrm>
          <a:prstGeom prst="rect">
            <a:avLst/>
          </a:prstGeom>
        </p:spPr>
      </p:pic>
      <p:sp>
        <p:nvSpPr>
          <p:cNvPr id="2" name="Title 1"/>
          <p:cNvSpPr>
            <a:spLocks noGrp="1"/>
          </p:cNvSpPr>
          <p:nvPr>
            <p:ph type="ctrTitle"/>
          </p:nvPr>
        </p:nvSpPr>
        <p:spPr>
          <a:xfrm>
            <a:off x="697754" y="1254162"/>
            <a:ext cx="3321422" cy="1102519"/>
          </a:xfrm>
        </p:spPr>
        <p:txBody>
          <a:bodyPr lIns="0" tIns="0" rIns="0" bIns="0" anchor="t">
            <a:noAutofit/>
          </a:bodyPr>
          <a:lstStyle>
            <a:lvl1pPr algn="l">
              <a:lnSpc>
                <a:spcPct val="85000"/>
              </a:lnSpc>
              <a:defRPr sz="2800" b="1">
                <a:solidFill>
                  <a:srgbClr val="002A41"/>
                </a:solidFill>
                <a:latin typeface="Arial"/>
                <a:cs typeface="Arial"/>
              </a:defRPr>
            </a:lvl1pPr>
          </a:lstStyle>
          <a:p>
            <a:r>
              <a:rPr lang="en-US"/>
              <a:t>Click to edit Master title style</a:t>
            </a:r>
            <a:endParaRPr lang="en-US" dirty="0"/>
          </a:p>
        </p:txBody>
      </p:sp>
      <p:sp>
        <p:nvSpPr>
          <p:cNvPr id="3" name="Subtitle 2"/>
          <p:cNvSpPr>
            <a:spLocks noGrp="1"/>
          </p:cNvSpPr>
          <p:nvPr>
            <p:ph type="subTitle" idx="1"/>
          </p:nvPr>
        </p:nvSpPr>
        <p:spPr>
          <a:xfrm>
            <a:off x="697754" y="2320433"/>
            <a:ext cx="3321422" cy="1314450"/>
          </a:xfrm>
        </p:spPr>
        <p:txBody>
          <a:bodyPr lIns="0" tIns="0" rIns="0" bIns="0" anchor="t">
            <a:noAutofit/>
          </a:bodyPr>
          <a:lstStyle>
            <a:lvl1pPr marL="0" indent="0" algn="l">
              <a:lnSpc>
                <a:spcPct val="90000"/>
              </a:lnSpc>
              <a:buNone/>
              <a:defRPr sz="2000">
                <a:solidFill>
                  <a:srgbClr val="002A41"/>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7" name="Picture 16"/>
          <p:cNvPicPr>
            <a:picLocks noChangeAspect="1"/>
          </p:cNvPicPr>
          <p:nvPr userDrawn="1"/>
        </p:nvPicPr>
        <p:blipFill>
          <a:blip r:embed="rId3"/>
          <a:stretch>
            <a:fillRect/>
          </a:stretch>
        </p:blipFill>
        <p:spPr>
          <a:xfrm>
            <a:off x="255494" y="246301"/>
            <a:ext cx="1588504" cy="659060"/>
          </a:xfrm>
          <a:prstGeom prst="rect">
            <a:avLst/>
          </a:prstGeom>
        </p:spPr>
      </p:pic>
    </p:spTree>
    <p:extLst>
      <p:ext uri="{BB962C8B-B14F-4D97-AF65-F5344CB8AC3E}">
        <p14:creationId xmlns:p14="http://schemas.microsoft.com/office/powerpoint/2010/main" val="25689417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Durham Title Slide - Yellow">
    <p:bg>
      <p:bgPr>
        <a:solidFill>
          <a:schemeClr val="accent6"/>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stretch>
            <a:fillRect/>
          </a:stretch>
        </p:blipFill>
        <p:spPr>
          <a:xfrm>
            <a:off x="4000500" y="0"/>
            <a:ext cx="5143500" cy="5143500"/>
          </a:xfrm>
          <a:prstGeom prst="rect">
            <a:avLst/>
          </a:prstGeom>
        </p:spPr>
      </p:pic>
      <p:sp>
        <p:nvSpPr>
          <p:cNvPr id="2" name="Title 1"/>
          <p:cNvSpPr>
            <a:spLocks noGrp="1"/>
          </p:cNvSpPr>
          <p:nvPr>
            <p:ph type="ctrTitle"/>
          </p:nvPr>
        </p:nvSpPr>
        <p:spPr>
          <a:xfrm>
            <a:off x="697754" y="1254162"/>
            <a:ext cx="3321422" cy="1102519"/>
          </a:xfrm>
        </p:spPr>
        <p:txBody>
          <a:bodyPr lIns="0" tIns="0" rIns="0" bIns="0" anchor="t">
            <a:noAutofit/>
          </a:bodyPr>
          <a:lstStyle>
            <a:lvl1pPr algn="l">
              <a:lnSpc>
                <a:spcPct val="85000"/>
              </a:lnSpc>
              <a:defRPr sz="2800" b="1">
                <a:solidFill>
                  <a:srgbClr val="002A41"/>
                </a:solidFill>
                <a:latin typeface="Arial"/>
                <a:cs typeface="Arial"/>
              </a:defRPr>
            </a:lvl1pPr>
          </a:lstStyle>
          <a:p>
            <a:r>
              <a:rPr lang="en-US"/>
              <a:t>Click to edit Master title style</a:t>
            </a:r>
            <a:endParaRPr lang="en-US" dirty="0"/>
          </a:p>
        </p:txBody>
      </p:sp>
      <p:sp>
        <p:nvSpPr>
          <p:cNvPr id="3" name="Subtitle 2"/>
          <p:cNvSpPr>
            <a:spLocks noGrp="1"/>
          </p:cNvSpPr>
          <p:nvPr>
            <p:ph type="subTitle" idx="1"/>
          </p:nvPr>
        </p:nvSpPr>
        <p:spPr>
          <a:xfrm>
            <a:off x="697754" y="2320433"/>
            <a:ext cx="3321422" cy="1314450"/>
          </a:xfrm>
        </p:spPr>
        <p:txBody>
          <a:bodyPr lIns="0" tIns="0" rIns="0" bIns="0" anchor="t">
            <a:noAutofit/>
          </a:bodyPr>
          <a:lstStyle>
            <a:lvl1pPr marL="0" indent="0" algn="l">
              <a:lnSpc>
                <a:spcPct val="90000"/>
              </a:lnSpc>
              <a:buNone/>
              <a:defRPr sz="2000">
                <a:solidFill>
                  <a:srgbClr val="002A41"/>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6" name="Picture 15"/>
          <p:cNvPicPr>
            <a:picLocks noChangeAspect="1"/>
          </p:cNvPicPr>
          <p:nvPr userDrawn="1"/>
        </p:nvPicPr>
        <p:blipFill>
          <a:blip r:embed="rId3"/>
          <a:stretch>
            <a:fillRect/>
          </a:stretch>
        </p:blipFill>
        <p:spPr>
          <a:xfrm>
            <a:off x="255494" y="246301"/>
            <a:ext cx="1588504" cy="659060"/>
          </a:xfrm>
          <a:prstGeom prst="rect">
            <a:avLst/>
          </a:prstGeom>
        </p:spPr>
      </p:pic>
    </p:spTree>
    <p:extLst>
      <p:ext uri="{BB962C8B-B14F-4D97-AF65-F5344CB8AC3E}">
        <p14:creationId xmlns:p14="http://schemas.microsoft.com/office/powerpoint/2010/main" val="14883122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Durham Title Slide – Red">
    <p:bg>
      <p:bgPr>
        <a:solidFill>
          <a:srgbClr val="B6AAA7"/>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stretch>
            <a:fillRect/>
          </a:stretch>
        </p:blipFill>
        <p:spPr>
          <a:xfrm>
            <a:off x="4000500" y="0"/>
            <a:ext cx="5143500" cy="5143500"/>
          </a:xfrm>
          <a:prstGeom prst="rect">
            <a:avLst/>
          </a:prstGeom>
        </p:spPr>
      </p:pic>
      <p:sp>
        <p:nvSpPr>
          <p:cNvPr id="2" name="Title 1"/>
          <p:cNvSpPr>
            <a:spLocks noGrp="1"/>
          </p:cNvSpPr>
          <p:nvPr>
            <p:ph type="ctrTitle"/>
          </p:nvPr>
        </p:nvSpPr>
        <p:spPr>
          <a:xfrm>
            <a:off x="697754" y="1254162"/>
            <a:ext cx="3321422" cy="1102519"/>
          </a:xfrm>
        </p:spPr>
        <p:txBody>
          <a:bodyPr lIns="0" tIns="0" rIns="0" bIns="0" anchor="t">
            <a:noAutofit/>
          </a:bodyPr>
          <a:lstStyle>
            <a:lvl1pPr algn="l">
              <a:lnSpc>
                <a:spcPct val="85000"/>
              </a:lnSpc>
              <a:defRPr sz="2800" b="1">
                <a:solidFill>
                  <a:schemeClr val="tx1"/>
                </a:solidFill>
                <a:latin typeface="Arial"/>
                <a:cs typeface="Arial"/>
              </a:defRPr>
            </a:lvl1pPr>
          </a:lstStyle>
          <a:p>
            <a:r>
              <a:rPr lang="en-US"/>
              <a:t>Click to edit Master title style</a:t>
            </a:r>
            <a:endParaRPr lang="en-US" dirty="0"/>
          </a:p>
        </p:txBody>
      </p:sp>
      <p:sp>
        <p:nvSpPr>
          <p:cNvPr id="3" name="Subtitle 2"/>
          <p:cNvSpPr>
            <a:spLocks noGrp="1"/>
          </p:cNvSpPr>
          <p:nvPr>
            <p:ph type="subTitle" idx="1"/>
          </p:nvPr>
        </p:nvSpPr>
        <p:spPr>
          <a:xfrm>
            <a:off x="697754" y="2320433"/>
            <a:ext cx="3321422" cy="1314450"/>
          </a:xfrm>
        </p:spPr>
        <p:txBody>
          <a:bodyPr lIns="0" tIns="0" rIns="0" bIns="0" anchor="t">
            <a:noAutofit/>
          </a:bodyPr>
          <a:lstStyle>
            <a:lvl1pPr marL="0" indent="0" algn="l">
              <a:lnSpc>
                <a:spcPct val="90000"/>
              </a:lnSpc>
              <a:buNone/>
              <a:defRPr sz="2000">
                <a:solidFill>
                  <a:srgbClr val="002A41"/>
                </a:solidFill>
                <a:latin typeface="Arial"/>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4" name="Picture 13"/>
          <p:cNvPicPr>
            <a:picLocks noChangeAspect="1"/>
          </p:cNvPicPr>
          <p:nvPr userDrawn="1"/>
        </p:nvPicPr>
        <p:blipFill>
          <a:blip r:embed="rId3"/>
          <a:stretch>
            <a:fillRect/>
          </a:stretch>
        </p:blipFill>
        <p:spPr>
          <a:xfrm>
            <a:off x="255494" y="246301"/>
            <a:ext cx="1588504" cy="659060"/>
          </a:xfrm>
          <a:prstGeom prst="rect">
            <a:avLst/>
          </a:prstGeom>
        </p:spPr>
      </p:pic>
    </p:spTree>
    <p:extLst>
      <p:ext uri="{BB962C8B-B14F-4D97-AF65-F5344CB8AC3E}">
        <p14:creationId xmlns:p14="http://schemas.microsoft.com/office/powerpoint/2010/main" val="22477803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urham Text Slide - 1 col">
    <p:spTree>
      <p:nvGrpSpPr>
        <p:cNvPr id="1" name=""/>
        <p:cNvGrpSpPr/>
        <p:nvPr/>
      </p:nvGrpSpPr>
      <p:grpSpPr>
        <a:xfrm>
          <a:off x="0" y="0"/>
          <a:ext cx="0" cy="0"/>
          <a:chOff x="0" y="0"/>
          <a:chExt cx="0" cy="0"/>
        </a:xfrm>
      </p:grpSpPr>
      <p:sp>
        <p:nvSpPr>
          <p:cNvPr id="2" name="Title 1"/>
          <p:cNvSpPr>
            <a:spLocks noGrp="1"/>
          </p:cNvSpPr>
          <p:nvPr>
            <p:ph type="title"/>
          </p:nvPr>
        </p:nvSpPr>
        <p:spPr>
          <a:xfrm>
            <a:off x="621553" y="277484"/>
            <a:ext cx="7902388" cy="857250"/>
          </a:xfrm>
        </p:spPr>
        <p:txBody>
          <a:bodyPr lIns="0" tIns="0" rIns="0" bIns="0" anchor="t">
            <a:noAutofit/>
          </a:bodyPr>
          <a:lstStyle>
            <a:lvl1pPr algn="l">
              <a:defRPr sz="2400" b="1">
                <a:solidFill>
                  <a:srgbClr val="54145A"/>
                </a:solidFill>
                <a:latin typeface="Arial"/>
                <a:cs typeface="Arial"/>
              </a:defRPr>
            </a:lvl1pPr>
          </a:lstStyle>
          <a:p>
            <a:r>
              <a:rPr lang="en-US"/>
              <a:t>Click to edit Master title style</a:t>
            </a:r>
            <a:endParaRPr lang="en-US" dirty="0"/>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09489" y="4672835"/>
            <a:ext cx="765505" cy="317603"/>
          </a:xfrm>
          <a:prstGeom prst="rect">
            <a:avLst/>
          </a:prstGeom>
        </p:spPr>
      </p:pic>
      <p:sp>
        <p:nvSpPr>
          <p:cNvPr id="4" name="Content Placeholder 3"/>
          <p:cNvSpPr>
            <a:spLocks noGrp="1"/>
          </p:cNvSpPr>
          <p:nvPr>
            <p:ph sz="quarter" idx="11"/>
          </p:nvPr>
        </p:nvSpPr>
        <p:spPr>
          <a:xfrm>
            <a:off x="621553" y="1224708"/>
            <a:ext cx="5702678" cy="2914650"/>
          </a:xfrm>
        </p:spPr>
        <p:txBody>
          <a:bodyPr lIns="0" tIns="0" rIns="0" bIns="0">
            <a:noAutofit/>
          </a:bodyPr>
          <a:lstStyle>
            <a:lvl1pPr marL="0" indent="0">
              <a:spcBef>
                <a:spcPts val="800"/>
              </a:spcBef>
              <a:buNone/>
              <a:defRPr sz="1800">
                <a:solidFill>
                  <a:srgbClr val="002A41"/>
                </a:solidFill>
                <a:latin typeface="Arial"/>
                <a:cs typeface="Arial"/>
              </a:defRPr>
            </a:lvl1pPr>
            <a:lvl2pPr marL="288000" indent="-288000">
              <a:spcBef>
                <a:spcPts val="800"/>
              </a:spcBef>
              <a:buClr>
                <a:srgbClr val="68246D"/>
              </a:buClr>
              <a:buFont typeface="Arial"/>
              <a:buChar char="•"/>
              <a:defRPr sz="1800">
                <a:solidFill>
                  <a:srgbClr val="002A41"/>
                </a:solidFill>
                <a:latin typeface="Arial"/>
                <a:cs typeface="Arial"/>
              </a:defRPr>
            </a:lvl2pPr>
            <a:lvl3pPr marL="576000" indent="-288000">
              <a:spcBef>
                <a:spcPts val="800"/>
              </a:spcBef>
              <a:buFont typeface="Lucida Grande"/>
              <a:buChar char="–"/>
              <a:defRPr sz="1800">
                <a:solidFill>
                  <a:srgbClr val="002A41"/>
                </a:solidFill>
                <a:latin typeface="Arial"/>
                <a:cs typeface="Arial"/>
              </a:defRPr>
            </a:lvl3pPr>
            <a:lvl4pPr>
              <a:defRPr sz="1800">
                <a:latin typeface="Arial"/>
                <a:cs typeface="Arial"/>
              </a:defRPr>
            </a:lvl4pPr>
            <a:lvl5pPr>
              <a:defRPr sz="1800">
                <a:latin typeface="Arial"/>
                <a:cs typeface="Arial"/>
              </a:defRPr>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4491965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urham Text Slide - 2 col">
    <p:spTree>
      <p:nvGrpSpPr>
        <p:cNvPr id="1" name=""/>
        <p:cNvGrpSpPr/>
        <p:nvPr/>
      </p:nvGrpSpPr>
      <p:grpSpPr>
        <a:xfrm>
          <a:off x="0" y="0"/>
          <a:ext cx="0" cy="0"/>
          <a:chOff x="0" y="0"/>
          <a:chExt cx="0" cy="0"/>
        </a:xfrm>
      </p:grpSpPr>
      <p:sp>
        <p:nvSpPr>
          <p:cNvPr id="2" name="Title 1"/>
          <p:cNvSpPr>
            <a:spLocks noGrp="1"/>
          </p:cNvSpPr>
          <p:nvPr>
            <p:ph type="title"/>
          </p:nvPr>
        </p:nvSpPr>
        <p:spPr>
          <a:xfrm>
            <a:off x="621553" y="277484"/>
            <a:ext cx="7902388" cy="857250"/>
          </a:xfrm>
        </p:spPr>
        <p:txBody>
          <a:bodyPr lIns="0" tIns="0" rIns="0" bIns="0" anchor="t">
            <a:noAutofit/>
          </a:bodyPr>
          <a:lstStyle>
            <a:lvl1pPr algn="l">
              <a:defRPr sz="2400" b="1">
                <a:solidFill>
                  <a:srgbClr val="54145A"/>
                </a:solidFill>
                <a:latin typeface="Arial"/>
                <a:cs typeface="Arial"/>
              </a:defRPr>
            </a:lvl1pPr>
          </a:lstStyle>
          <a:p>
            <a:r>
              <a:rPr lang="en-US"/>
              <a:t>Click to edit Master title style</a:t>
            </a:r>
            <a:endParaRPr lang="en-US" dirty="0"/>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09489" y="4672835"/>
            <a:ext cx="765505" cy="317603"/>
          </a:xfrm>
          <a:prstGeom prst="rect">
            <a:avLst/>
          </a:prstGeom>
        </p:spPr>
      </p:pic>
      <p:sp>
        <p:nvSpPr>
          <p:cNvPr id="10" name="Content Placeholder 3"/>
          <p:cNvSpPr>
            <a:spLocks noGrp="1"/>
          </p:cNvSpPr>
          <p:nvPr>
            <p:ph sz="quarter" idx="12"/>
          </p:nvPr>
        </p:nvSpPr>
        <p:spPr>
          <a:xfrm>
            <a:off x="621553" y="1224708"/>
            <a:ext cx="3807190" cy="2914650"/>
          </a:xfrm>
        </p:spPr>
        <p:txBody>
          <a:bodyPr lIns="0" tIns="0" rIns="0" bIns="0">
            <a:noAutofit/>
          </a:bodyPr>
          <a:lstStyle>
            <a:lvl1pPr marL="0" indent="0">
              <a:spcBef>
                <a:spcPts val="800"/>
              </a:spcBef>
              <a:buNone/>
              <a:defRPr sz="1800">
                <a:solidFill>
                  <a:srgbClr val="002A41"/>
                </a:solidFill>
                <a:latin typeface="Arial"/>
                <a:cs typeface="Arial"/>
              </a:defRPr>
            </a:lvl1pPr>
            <a:lvl2pPr marL="288000" indent="-288000">
              <a:spcBef>
                <a:spcPts val="800"/>
              </a:spcBef>
              <a:buClr>
                <a:srgbClr val="68246D"/>
              </a:buClr>
              <a:buFont typeface="Arial"/>
              <a:buChar char="•"/>
              <a:defRPr sz="1800">
                <a:solidFill>
                  <a:srgbClr val="002A41"/>
                </a:solidFill>
                <a:latin typeface="Arial"/>
                <a:cs typeface="Arial"/>
              </a:defRPr>
            </a:lvl2pPr>
            <a:lvl3pPr marL="576000" indent="-288000">
              <a:spcBef>
                <a:spcPts val="800"/>
              </a:spcBef>
              <a:buFont typeface="Lucida Grande"/>
              <a:buChar char="–"/>
              <a:defRPr sz="1800">
                <a:solidFill>
                  <a:srgbClr val="002A41"/>
                </a:solidFill>
                <a:latin typeface="Arial"/>
                <a:cs typeface="Arial"/>
              </a:defRPr>
            </a:lvl3pPr>
            <a:lvl4pPr>
              <a:defRPr sz="1800">
                <a:latin typeface="Arial"/>
                <a:cs typeface="Arial"/>
              </a:defRPr>
            </a:lvl4pPr>
            <a:lvl5pPr>
              <a:defRPr sz="1800">
                <a:latin typeface="Arial"/>
                <a:cs typeface="Arial"/>
              </a:defRPr>
            </a:lvl5pPr>
          </a:lstStyle>
          <a:p>
            <a:pPr lvl="0"/>
            <a:r>
              <a:rPr lang="en-US"/>
              <a:t>Edit Master text styles</a:t>
            </a:r>
          </a:p>
          <a:p>
            <a:pPr lvl="1"/>
            <a:r>
              <a:rPr lang="en-US"/>
              <a:t>Second level</a:t>
            </a:r>
          </a:p>
          <a:p>
            <a:pPr lvl="2"/>
            <a:r>
              <a:rPr lang="en-US"/>
              <a:t>Third level</a:t>
            </a:r>
          </a:p>
        </p:txBody>
      </p:sp>
      <p:sp>
        <p:nvSpPr>
          <p:cNvPr id="12" name="Content Placeholder 3"/>
          <p:cNvSpPr>
            <a:spLocks noGrp="1"/>
          </p:cNvSpPr>
          <p:nvPr>
            <p:ph sz="quarter" idx="13"/>
          </p:nvPr>
        </p:nvSpPr>
        <p:spPr>
          <a:xfrm>
            <a:off x="4716751" y="1224708"/>
            <a:ext cx="3807190" cy="2914650"/>
          </a:xfrm>
        </p:spPr>
        <p:txBody>
          <a:bodyPr lIns="0" tIns="0" rIns="0" bIns="0">
            <a:noAutofit/>
          </a:bodyPr>
          <a:lstStyle>
            <a:lvl1pPr marL="0" indent="0">
              <a:spcBef>
                <a:spcPts val="800"/>
              </a:spcBef>
              <a:buNone/>
              <a:defRPr sz="1800">
                <a:solidFill>
                  <a:srgbClr val="002A41"/>
                </a:solidFill>
                <a:latin typeface="Arial"/>
                <a:cs typeface="Arial"/>
              </a:defRPr>
            </a:lvl1pPr>
            <a:lvl2pPr marL="288000" indent="-288000">
              <a:spcBef>
                <a:spcPts val="800"/>
              </a:spcBef>
              <a:buClr>
                <a:srgbClr val="68246D"/>
              </a:buClr>
              <a:buFont typeface="Arial"/>
              <a:buChar char="•"/>
              <a:defRPr sz="1800">
                <a:solidFill>
                  <a:srgbClr val="002A41"/>
                </a:solidFill>
                <a:latin typeface="Arial"/>
                <a:cs typeface="Arial"/>
              </a:defRPr>
            </a:lvl2pPr>
            <a:lvl3pPr marL="576000" indent="-288000">
              <a:spcBef>
                <a:spcPts val="800"/>
              </a:spcBef>
              <a:buFont typeface="Lucida Grande"/>
              <a:buChar char="–"/>
              <a:defRPr sz="1800">
                <a:solidFill>
                  <a:srgbClr val="002A41"/>
                </a:solidFill>
                <a:latin typeface="Arial"/>
                <a:cs typeface="Arial"/>
              </a:defRPr>
            </a:lvl3pPr>
            <a:lvl4pPr>
              <a:defRPr sz="1800">
                <a:latin typeface="Arial"/>
                <a:cs typeface="Arial"/>
              </a:defRPr>
            </a:lvl4pPr>
            <a:lvl5pPr>
              <a:defRPr sz="1800">
                <a:latin typeface="Arial"/>
                <a:cs typeface="Arial"/>
              </a:defRPr>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7709163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urham Text Slide - 3 col">
    <p:spTree>
      <p:nvGrpSpPr>
        <p:cNvPr id="1" name=""/>
        <p:cNvGrpSpPr/>
        <p:nvPr/>
      </p:nvGrpSpPr>
      <p:grpSpPr>
        <a:xfrm>
          <a:off x="0" y="0"/>
          <a:ext cx="0" cy="0"/>
          <a:chOff x="0" y="0"/>
          <a:chExt cx="0" cy="0"/>
        </a:xfrm>
      </p:grpSpPr>
      <p:sp>
        <p:nvSpPr>
          <p:cNvPr id="2" name="Title 1"/>
          <p:cNvSpPr>
            <a:spLocks noGrp="1"/>
          </p:cNvSpPr>
          <p:nvPr>
            <p:ph type="title"/>
          </p:nvPr>
        </p:nvSpPr>
        <p:spPr>
          <a:xfrm>
            <a:off x="621553" y="277484"/>
            <a:ext cx="7902388" cy="857250"/>
          </a:xfrm>
        </p:spPr>
        <p:txBody>
          <a:bodyPr lIns="0" tIns="0" rIns="0" bIns="0" anchor="t">
            <a:noAutofit/>
          </a:bodyPr>
          <a:lstStyle>
            <a:lvl1pPr algn="l">
              <a:defRPr sz="2400" b="1">
                <a:solidFill>
                  <a:schemeClr val="tx2"/>
                </a:solidFill>
                <a:latin typeface="Arial"/>
                <a:cs typeface="Arial"/>
              </a:defRPr>
            </a:lvl1pPr>
          </a:lstStyle>
          <a:p>
            <a:r>
              <a:rPr lang="en-US"/>
              <a:t>Click to edit Master title style</a:t>
            </a:r>
            <a:endParaRPr lang="en-US" dirty="0"/>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09489" y="4672835"/>
            <a:ext cx="765505" cy="317603"/>
          </a:xfrm>
          <a:prstGeom prst="rect">
            <a:avLst/>
          </a:prstGeom>
        </p:spPr>
      </p:pic>
      <p:sp>
        <p:nvSpPr>
          <p:cNvPr id="12" name="Content Placeholder 3"/>
          <p:cNvSpPr>
            <a:spLocks noGrp="1"/>
          </p:cNvSpPr>
          <p:nvPr>
            <p:ph sz="quarter" idx="13"/>
          </p:nvPr>
        </p:nvSpPr>
        <p:spPr>
          <a:xfrm>
            <a:off x="621553" y="1224708"/>
            <a:ext cx="2435053" cy="2914650"/>
          </a:xfrm>
        </p:spPr>
        <p:txBody>
          <a:bodyPr lIns="0" tIns="0" rIns="0" bIns="0">
            <a:noAutofit/>
          </a:bodyPr>
          <a:lstStyle>
            <a:lvl1pPr marL="0" indent="0">
              <a:spcBef>
                <a:spcPts val="400"/>
              </a:spcBef>
              <a:buNone/>
              <a:defRPr sz="1400">
                <a:solidFill>
                  <a:srgbClr val="002A41"/>
                </a:solidFill>
                <a:latin typeface="Arial"/>
                <a:cs typeface="Arial"/>
              </a:defRPr>
            </a:lvl1pPr>
            <a:lvl2pPr marL="288000" indent="-288000">
              <a:spcBef>
                <a:spcPts val="400"/>
              </a:spcBef>
              <a:buClr>
                <a:srgbClr val="68246D"/>
              </a:buClr>
              <a:buFont typeface="Arial"/>
              <a:buChar char="•"/>
              <a:defRPr sz="1400">
                <a:solidFill>
                  <a:srgbClr val="002A41"/>
                </a:solidFill>
                <a:latin typeface="Arial"/>
                <a:cs typeface="Arial"/>
              </a:defRPr>
            </a:lvl2pPr>
            <a:lvl3pPr marL="576000" indent="-288000">
              <a:spcBef>
                <a:spcPts val="400"/>
              </a:spcBef>
              <a:buFont typeface="Lucida Grande"/>
              <a:buChar char="–"/>
              <a:defRPr sz="1400">
                <a:solidFill>
                  <a:srgbClr val="002A41"/>
                </a:solidFill>
                <a:latin typeface="Arial"/>
                <a:cs typeface="Arial"/>
              </a:defRPr>
            </a:lvl3pPr>
            <a:lvl4pPr>
              <a:defRPr sz="1800">
                <a:latin typeface="Arial"/>
                <a:cs typeface="Arial"/>
              </a:defRPr>
            </a:lvl4pPr>
            <a:lvl5pPr>
              <a:defRPr sz="1800">
                <a:latin typeface="Arial"/>
                <a:cs typeface="Arial"/>
              </a:defRPr>
            </a:lvl5pPr>
          </a:lstStyle>
          <a:p>
            <a:pPr lvl="0"/>
            <a:r>
              <a:rPr lang="en-US"/>
              <a:t>Edit Master text styles</a:t>
            </a:r>
          </a:p>
          <a:p>
            <a:pPr lvl="1"/>
            <a:r>
              <a:rPr lang="en-US"/>
              <a:t>Second level</a:t>
            </a:r>
          </a:p>
          <a:p>
            <a:pPr lvl="2"/>
            <a:r>
              <a:rPr lang="en-US"/>
              <a:t>Third level</a:t>
            </a:r>
          </a:p>
        </p:txBody>
      </p:sp>
      <p:sp>
        <p:nvSpPr>
          <p:cNvPr id="14" name="Content Placeholder 3"/>
          <p:cNvSpPr>
            <a:spLocks noGrp="1"/>
          </p:cNvSpPr>
          <p:nvPr>
            <p:ph sz="quarter" idx="14"/>
          </p:nvPr>
        </p:nvSpPr>
        <p:spPr>
          <a:xfrm>
            <a:off x="3355221" y="1224708"/>
            <a:ext cx="2435053" cy="2914650"/>
          </a:xfrm>
        </p:spPr>
        <p:txBody>
          <a:bodyPr lIns="0" tIns="0" rIns="0" bIns="0">
            <a:noAutofit/>
          </a:bodyPr>
          <a:lstStyle>
            <a:lvl1pPr marL="0" indent="0">
              <a:spcBef>
                <a:spcPts val="400"/>
              </a:spcBef>
              <a:buNone/>
              <a:defRPr sz="1400">
                <a:solidFill>
                  <a:srgbClr val="002A41"/>
                </a:solidFill>
                <a:latin typeface="Arial"/>
                <a:cs typeface="Arial"/>
              </a:defRPr>
            </a:lvl1pPr>
            <a:lvl2pPr marL="288000" indent="-288000">
              <a:spcBef>
                <a:spcPts val="400"/>
              </a:spcBef>
              <a:buClr>
                <a:srgbClr val="68246D"/>
              </a:buClr>
              <a:buFont typeface="Arial"/>
              <a:buChar char="•"/>
              <a:defRPr sz="1400">
                <a:solidFill>
                  <a:srgbClr val="002A41"/>
                </a:solidFill>
                <a:latin typeface="Arial"/>
                <a:cs typeface="Arial"/>
              </a:defRPr>
            </a:lvl2pPr>
            <a:lvl3pPr marL="576000" indent="-288000">
              <a:spcBef>
                <a:spcPts val="400"/>
              </a:spcBef>
              <a:buFont typeface="Lucida Grande"/>
              <a:buChar char="–"/>
              <a:defRPr sz="1400">
                <a:solidFill>
                  <a:srgbClr val="002A41"/>
                </a:solidFill>
                <a:latin typeface="Arial"/>
                <a:cs typeface="Arial"/>
              </a:defRPr>
            </a:lvl3pPr>
            <a:lvl4pPr>
              <a:defRPr sz="1800">
                <a:latin typeface="Arial"/>
                <a:cs typeface="Arial"/>
              </a:defRPr>
            </a:lvl4pPr>
            <a:lvl5pPr>
              <a:defRPr sz="1800">
                <a:latin typeface="Arial"/>
                <a:cs typeface="Arial"/>
              </a:defRPr>
            </a:lvl5pPr>
          </a:lstStyle>
          <a:p>
            <a:pPr lvl="0"/>
            <a:r>
              <a:rPr lang="en-US"/>
              <a:t>Edit Master text styles</a:t>
            </a:r>
          </a:p>
          <a:p>
            <a:pPr lvl="1"/>
            <a:r>
              <a:rPr lang="en-US"/>
              <a:t>Second level</a:t>
            </a:r>
          </a:p>
          <a:p>
            <a:pPr lvl="2"/>
            <a:r>
              <a:rPr lang="en-US"/>
              <a:t>Third level</a:t>
            </a:r>
          </a:p>
        </p:txBody>
      </p:sp>
      <p:sp>
        <p:nvSpPr>
          <p:cNvPr id="15" name="Content Placeholder 3"/>
          <p:cNvSpPr>
            <a:spLocks noGrp="1"/>
          </p:cNvSpPr>
          <p:nvPr>
            <p:ph sz="quarter" idx="15"/>
          </p:nvPr>
        </p:nvSpPr>
        <p:spPr>
          <a:xfrm>
            <a:off x="6088888" y="1224708"/>
            <a:ext cx="2435053" cy="2914650"/>
          </a:xfrm>
        </p:spPr>
        <p:txBody>
          <a:bodyPr lIns="0" tIns="0" rIns="0" bIns="0">
            <a:noAutofit/>
          </a:bodyPr>
          <a:lstStyle>
            <a:lvl1pPr marL="0" indent="0">
              <a:spcBef>
                <a:spcPts val="400"/>
              </a:spcBef>
              <a:buNone/>
              <a:defRPr sz="1400">
                <a:solidFill>
                  <a:srgbClr val="002A41"/>
                </a:solidFill>
                <a:latin typeface="Arial"/>
                <a:cs typeface="Arial"/>
              </a:defRPr>
            </a:lvl1pPr>
            <a:lvl2pPr marL="288000" indent="-288000">
              <a:spcBef>
                <a:spcPts val="400"/>
              </a:spcBef>
              <a:buClr>
                <a:srgbClr val="68246D"/>
              </a:buClr>
              <a:buFont typeface="Arial"/>
              <a:buChar char="•"/>
              <a:defRPr sz="1400">
                <a:solidFill>
                  <a:srgbClr val="002A41"/>
                </a:solidFill>
                <a:latin typeface="Arial"/>
                <a:cs typeface="Arial"/>
              </a:defRPr>
            </a:lvl2pPr>
            <a:lvl3pPr marL="576000" indent="-288000">
              <a:spcBef>
                <a:spcPts val="400"/>
              </a:spcBef>
              <a:buFont typeface="Lucida Grande"/>
              <a:buChar char="–"/>
              <a:defRPr sz="1400">
                <a:solidFill>
                  <a:srgbClr val="002A41"/>
                </a:solidFill>
                <a:latin typeface="Arial"/>
                <a:cs typeface="Arial"/>
              </a:defRPr>
            </a:lvl3pPr>
            <a:lvl4pPr>
              <a:defRPr sz="1800">
                <a:latin typeface="Arial"/>
                <a:cs typeface="Arial"/>
              </a:defRPr>
            </a:lvl4pPr>
            <a:lvl5pPr>
              <a:defRPr sz="1800">
                <a:latin typeface="Arial"/>
                <a:cs typeface="Arial"/>
              </a:defRPr>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547706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urham Breaker Slide">
    <p:bg>
      <p:bgPr>
        <a:solidFill>
          <a:srgbClr val="A5C8D0"/>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09489" y="4672835"/>
            <a:ext cx="765505" cy="317603"/>
          </a:xfrm>
          <a:prstGeom prst="rect">
            <a:avLst/>
          </a:prstGeom>
        </p:spPr>
      </p:pic>
      <p:sp>
        <p:nvSpPr>
          <p:cNvPr id="6" name="Content Placeholder 3"/>
          <p:cNvSpPr>
            <a:spLocks noGrp="1"/>
          </p:cNvSpPr>
          <p:nvPr>
            <p:ph sz="quarter" idx="11"/>
          </p:nvPr>
        </p:nvSpPr>
        <p:spPr>
          <a:xfrm>
            <a:off x="2133494" y="1224708"/>
            <a:ext cx="5168900" cy="2914650"/>
          </a:xfrm>
        </p:spPr>
        <p:txBody>
          <a:bodyPr lIns="0" tIns="0" rIns="0" bIns="0">
            <a:noAutofit/>
          </a:bodyPr>
          <a:lstStyle>
            <a:lvl1pPr marL="0" indent="0">
              <a:spcBef>
                <a:spcPts val="1000"/>
              </a:spcBef>
              <a:buNone/>
              <a:defRPr sz="2400">
                <a:solidFill>
                  <a:srgbClr val="54145A"/>
                </a:solidFill>
                <a:latin typeface="Arial"/>
                <a:cs typeface="Arial"/>
              </a:defRPr>
            </a:lvl1pPr>
            <a:lvl2pPr marL="288000" indent="-288000">
              <a:spcBef>
                <a:spcPts val="1000"/>
              </a:spcBef>
              <a:buClr>
                <a:srgbClr val="68246D"/>
              </a:buClr>
              <a:buFont typeface="Arial"/>
              <a:buChar char="•"/>
              <a:defRPr sz="2400">
                <a:solidFill>
                  <a:srgbClr val="54145A"/>
                </a:solidFill>
                <a:latin typeface="Arial"/>
                <a:cs typeface="Arial"/>
              </a:defRPr>
            </a:lvl2pPr>
            <a:lvl3pPr marL="576000" indent="-288000">
              <a:spcBef>
                <a:spcPts val="1000"/>
              </a:spcBef>
              <a:buFont typeface="Lucida Grande"/>
              <a:buChar char="–"/>
              <a:defRPr sz="2400">
                <a:solidFill>
                  <a:srgbClr val="54145A"/>
                </a:solidFill>
                <a:latin typeface="Arial"/>
                <a:cs typeface="Arial"/>
              </a:defRPr>
            </a:lvl3pPr>
            <a:lvl4pPr>
              <a:defRPr sz="1800">
                <a:latin typeface="Arial"/>
                <a:cs typeface="Arial"/>
              </a:defRPr>
            </a:lvl4pPr>
            <a:lvl5pPr>
              <a:defRPr sz="1800">
                <a:latin typeface="Arial"/>
                <a:cs typeface="Arial"/>
              </a:defRPr>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9467407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E05189BA-01D0-0648-AF2A-6B4CD6B57EC9}" type="datetimeFigureOut">
              <a:rPr lang="en-US" smtClean="0"/>
              <a:t>5/2/20</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3E1F0FCF-E24C-CA41-A373-9E4EFBCD4E25}" type="slidenum">
              <a:rPr lang="en-US" smtClean="0"/>
              <a:t>‹#›</a:t>
            </a:fld>
            <a:endParaRPr lang="en-US"/>
          </a:p>
        </p:txBody>
      </p:sp>
    </p:spTree>
    <p:extLst>
      <p:ext uri="{BB962C8B-B14F-4D97-AF65-F5344CB8AC3E}">
        <p14:creationId xmlns:p14="http://schemas.microsoft.com/office/powerpoint/2010/main" val="713788537"/>
      </p:ext>
    </p:extLst>
  </p:cSld>
  <p:clrMap bg1="lt1" tx1="dk1" bg2="lt2" tx2="dk2" accent1="accent1" accent2="accent2" accent3="accent3" accent4="accent4" accent5="accent5" accent6="accent6" hlink="hlink" folHlink="folHlink"/>
  <p:sldLayoutIdLst>
    <p:sldLayoutId id="2147483653" r:id="rId1"/>
    <p:sldLayoutId id="2147483654" r:id="rId2"/>
    <p:sldLayoutId id="2147483655" r:id="rId3"/>
    <p:sldLayoutId id="2147483656" r:id="rId4"/>
    <p:sldLayoutId id="2147483657" r:id="rId5"/>
    <p:sldLayoutId id="2147483652" r:id="rId6"/>
    <p:sldLayoutId id="2147483659" r:id="rId7"/>
    <p:sldLayoutId id="2147483660" r:id="rId8"/>
    <p:sldLayoutId id="2147483658" r:id="rId9"/>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8.xml"/><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8.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8.xml"/><Relationship Id="rId6" Type="http://schemas.openxmlformats.org/officeDocument/2006/relationships/image" Target="../media/image12.png"/><Relationship Id="rId5" Type="http://schemas.openxmlformats.org/officeDocument/2006/relationships/image" Target="../media/image19.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8.xml"/><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279316" y="1548653"/>
            <a:ext cx="3321593" cy="1348929"/>
          </a:xfrm>
        </p:spPr>
        <p:txBody>
          <a:bodyPr/>
          <a:lstStyle/>
          <a:p>
            <a:pPr algn="ctr"/>
            <a:r>
              <a:rPr lang="en-US" sz="2000" dirty="0">
                <a:solidFill>
                  <a:schemeClr val="tx2"/>
                </a:solidFill>
              </a:rPr>
              <a:t>A Comparison of Hybrid and Statistical Forecasting Techniques for Short-Term Energy Demand Forecasting</a:t>
            </a:r>
          </a:p>
        </p:txBody>
      </p:sp>
      <p:sp>
        <p:nvSpPr>
          <p:cNvPr id="3" name="Subtitle 2"/>
          <p:cNvSpPr>
            <a:spLocks noGrp="1"/>
          </p:cNvSpPr>
          <p:nvPr>
            <p:ph type="subTitle" idx="1"/>
          </p:nvPr>
        </p:nvSpPr>
        <p:spPr>
          <a:xfrm>
            <a:off x="1147978" y="2920382"/>
            <a:ext cx="1584270" cy="285388"/>
          </a:xfrm>
        </p:spPr>
        <p:txBody>
          <a:bodyPr/>
          <a:lstStyle/>
          <a:p>
            <a:r>
              <a:rPr lang="en-US" sz="1600" b="1" dirty="0">
                <a:solidFill>
                  <a:schemeClr val="tx1"/>
                </a:solidFill>
              </a:rPr>
              <a:t>Matthew Ingram</a:t>
            </a:r>
          </a:p>
        </p:txBody>
      </p:sp>
      <p:sp>
        <p:nvSpPr>
          <p:cNvPr id="4" name="TextBox 3">
            <a:extLst>
              <a:ext uri="{FF2B5EF4-FFF2-40B4-BE49-F238E27FC236}">
                <a16:creationId xmlns:a16="http://schemas.microsoft.com/office/drawing/2014/main" id="{37DEF413-308A-0445-ACFD-32981B0DCD8C}"/>
              </a:ext>
            </a:extLst>
          </p:cNvPr>
          <p:cNvSpPr txBox="1"/>
          <p:nvPr/>
        </p:nvSpPr>
        <p:spPr>
          <a:xfrm>
            <a:off x="443791" y="3108495"/>
            <a:ext cx="2992644" cy="461665"/>
          </a:xfrm>
          <a:prstGeom prst="rect">
            <a:avLst/>
          </a:prstGeom>
          <a:noFill/>
        </p:spPr>
        <p:txBody>
          <a:bodyPr wrap="square" rtlCol="0">
            <a:spAutoFit/>
          </a:bodyPr>
          <a:lstStyle/>
          <a:p>
            <a:pPr algn="ctr"/>
            <a:r>
              <a:rPr lang="en-US" sz="1200" dirty="0">
                <a:latin typeface="Arial" panose="020B0604020202020204" pitchFamily="34" charset="0"/>
                <a:cs typeface="Arial" panose="020B0604020202020204" pitchFamily="34" charset="0"/>
              </a:rPr>
              <a:t>Department of Computer Science,</a:t>
            </a:r>
          </a:p>
          <a:p>
            <a:pPr algn="ctr"/>
            <a:r>
              <a:rPr lang="en-US" sz="1200" dirty="0">
                <a:latin typeface="Arial" panose="020B0604020202020204" pitchFamily="34" charset="0"/>
                <a:cs typeface="Arial" panose="020B0604020202020204" pitchFamily="34" charset="0"/>
              </a:rPr>
              <a:t>Durham University</a:t>
            </a:r>
          </a:p>
        </p:txBody>
      </p:sp>
    </p:spTree>
    <p:extLst>
      <p:ext uri="{BB962C8B-B14F-4D97-AF65-F5344CB8AC3E}">
        <p14:creationId xmlns:p14="http://schemas.microsoft.com/office/powerpoint/2010/main" val="34333827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9952" y="277484"/>
            <a:ext cx="7902388" cy="857250"/>
          </a:xfrm>
        </p:spPr>
        <p:txBody>
          <a:bodyPr/>
          <a:lstStyle/>
          <a:p>
            <a:r>
              <a:rPr lang="en-US" dirty="0"/>
              <a:t>Experiments and Results</a:t>
            </a:r>
          </a:p>
        </p:txBody>
      </p:sp>
      <p:sp>
        <p:nvSpPr>
          <p:cNvPr id="10" name="Content Placeholder 2">
            <a:extLst>
              <a:ext uri="{FF2B5EF4-FFF2-40B4-BE49-F238E27FC236}">
                <a16:creationId xmlns:a16="http://schemas.microsoft.com/office/drawing/2014/main" id="{AFDD5559-F341-6045-99BB-7C3296DD8851}"/>
              </a:ext>
            </a:extLst>
          </p:cNvPr>
          <p:cNvSpPr txBox="1">
            <a:spLocks/>
          </p:cNvSpPr>
          <p:nvPr/>
        </p:nvSpPr>
        <p:spPr>
          <a:xfrm>
            <a:off x="319952" y="941047"/>
            <a:ext cx="3475213" cy="3462335"/>
          </a:xfrm>
          <a:prstGeom prst="rect">
            <a:avLst/>
          </a:prstGeom>
        </p:spPr>
        <p:txBody>
          <a:bodyPr vert="horz" lIns="0" tIns="0" rIns="0" bIns="0" rtlCol="0">
            <a:noAutofit/>
          </a:bodyPr>
          <a:lstStyle>
            <a:lvl1pPr marL="0" indent="0" algn="l" defTabSz="457200" rtl="0" eaLnBrk="1" latinLnBrk="0" hangingPunct="1">
              <a:spcBef>
                <a:spcPts val="400"/>
              </a:spcBef>
              <a:buFont typeface="Arial"/>
              <a:buNone/>
              <a:defRPr sz="1400" kern="1200">
                <a:solidFill>
                  <a:srgbClr val="002A41"/>
                </a:solidFill>
                <a:latin typeface="Arial"/>
                <a:ea typeface="+mn-ea"/>
                <a:cs typeface="Arial"/>
              </a:defRPr>
            </a:lvl1pPr>
            <a:lvl2pPr marL="288000" indent="-288000" algn="l" defTabSz="457200" rtl="0" eaLnBrk="1" latinLnBrk="0" hangingPunct="1">
              <a:spcBef>
                <a:spcPts val="400"/>
              </a:spcBef>
              <a:buClr>
                <a:srgbClr val="68246D"/>
              </a:buClr>
              <a:buFont typeface="Arial"/>
              <a:buChar char="•"/>
              <a:defRPr sz="1400" kern="1200">
                <a:solidFill>
                  <a:srgbClr val="002A41"/>
                </a:solidFill>
                <a:latin typeface="Arial"/>
                <a:ea typeface="+mn-ea"/>
                <a:cs typeface="Arial"/>
              </a:defRPr>
            </a:lvl2pPr>
            <a:lvl3pPr marL="576000" indent="-288000" algn="l" defTabSz="457200" rtl="0" eaLnBrk="1" latinLnBrk="0" hangingPunct="1">
              <a:spcBef>
                <a:spcPts val="400"/>
              </a:spcBef>
              <a:buFont typeface="Lucida Grande"/>
              <a:buChar char="–"/>
              <a:defRPr sz="1400" kern="1200">
                <a:solidFill>
                  <a:srgbClr val="002A41"/>
                </a:solidFill>
                <a:latin typeface="Arial"/>
                <a:ea typeface="+mn-ea"/>
                <a:cs typeface="Arial"/>
              </a:defRPr>
            </a:lvl3pPr>
            <a:lvl4pPr marL="1600200" indent="-228600" algn="l" defTabSz="457200" rtl="0" eaLnBrk="1" latinLnBrk="0" hangingPunct="1">
              <a:spcBef>
                <a:spcPct val="20000"/>
              </a:spcBef>
              <a:buFont typeface="Arial"/>
              <a:buChar char="–"/>
              <a:defRPr sz="18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8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b="1" dirty="0"/>
              <a:t>Experimental Methodology </a:t>
            </a:r>
            <a:endParaRPr lang="en-US" dirty="0"/>
          </a:p>
          <a:p>
            <a:pPr marL="285750" indent="-285750">
              <a:buFont typeface="Arial" panose="020B0604020202020204" pitchFamily="34" charset="0"/>
              <a:buChar char="•"/>
            </a:pPr>
            <a:r>
              <a:rPr lang="en-US" dirty="0"/>
              <a:t>We tested the models on </a:t>
            </a:r>
            <a:r>
              <a:rPr lang="en-US" b="1" dirty="0"/>
              <a:t>four years </a:t>
            </a:r>
            <a:r>
              <a:rPr lang="en-US" dirty="0"/>
              <a:t>of Spanish system-level </a:t>
            </a:r>
            <a:r>
              <a:rPr lang="en-US" b="1" dirty="0"/>
              <a:t>hourly</a:t>
            </a:r>
            <a:r>
              <a:rPr lang="en-US" dirty="0"/>
              <a:t> energy demand data</a:t>
            </a:r>
          </a:p>
          <a:p>
            <a:pPr marL="285750" indent="-285750">
              <a:buFont typeface="Arial" panose="020B0604020202020204" pitchFamily="34" charset="0"/>
              <a:buChar char="•"/>
            </a:pPr>
            <a:r>
              <a:rPr lang="en-US" dirty="0"/>
              <a:t>We split the data by year and by season, giving </a:t>
            </a:r>
            <a:r>
              <a:rPr lang="en-US" b="1" dirty="0"/>
              <a:t>16 series </a:t>
            </a:r>
            <a:r>
              <a:rPr lang="en-US" dirty="0"/>
              <a:t>across which we averaged the models’ performance</a:t>
            </a:r>
          </a:p>
          <a:p>
            <a:endParaRPr lang="en-US" b="1" dirty="0">
              <a:solidFill>
                <a:schemeClr val="tx1"/>
              </a:solidFill>
            </a:endParaRPr>
          </a:p>
          <a:p>
            <a:r>
              <a:rPr lang="en-US" b="1" dirty="0">
                <a:solidFill>
                  <a:schemeClr val="tx1"/>
                </a:solidFill>
              </a:rPr>
              <a:t>Results</a:t>
            </a:r>
            <a:endParaRPr lang="en-US" dirty="0"/>
          </a:p>
          <a:p>
            <a:pPr marL="285750" indent="-285750">
              <a:buFont typeface="Arial" panose="020B0604020202020204" pitchFamily="34" charset="0"/>
              <a:buChar char="•"/>
            </a:pPr>
            <a:r>
              <a:rPr lang="en-US" dirty="0"/>
              <a:t>In the short-term, the </a:t>
            </a:r>
            <a:r>
              <a:rPr lang="en-US" b="1" dirty="0"/>
              <a:t>ARIMA</a:t>
            </a:r>
            <a:r>
              <a:rPr lang="en-US" dirty="0"/>
              <a:t> model performed optimally. In the longer-term, the </a:t>
            </a:r>
            <a:r>
              <a:rPr lang="en-US" b="1" dirty="0" err="1"/>
              <a:t>NaiveS</a:t>
            </a:r>
            <a:r>
              <a:rPr lang="en-US" dirty="0"/>
              <a:t> model performed well</a:t>
            </a:r>
          </a:p>
          <a:p>
            <a:pPr marL="285750" indent="-285750">
              <a:buFont typeface="Arial" panose="020B0604020202020204" pitchFamily="34" charset="0"/>
              <a:buChar char="•"/>
            </a:pPr>
            <a:r>
              <a:rPr lang="en-US" dirty="0"/>
              <a:t>The </a:t>
            </a:r>
            <a:r>
              <a:rPr lang="en-US" b="1" dirty="0"/>
              <a:t>hybrid</a:t>
            </a:r>
            <a:r>
              <a:rPr lang="en-US" dirty="0"/>
              <a:t> models performed consistently well across all horizons</a:t>
            </a:r>
          </a:p>
          <a:p>
            <a:pPr marL="285750" indent="-285750">
              <a:buFont typeface="Arial" panose="020B0604020202020204" pitchFamily="34" charset="0"/>
              <a:buChar char="•"/>
            </a:pPr>
            <a:endParaRPr lang="en-US" dirty="0"/>
          </a:p>
        </p:txBody>
      </p:sp>
      <p:cxnSp>
        <p:nvCxnSpPr>
          <p:cNvPr id="20" name="Straight Connector 19">
            <a:extLst>
              <a:ext uri="{FF2B5EF4-FFF2-40B4-BE49-F238E27FC236}">
                <a16:creationId xmlns:a16="http://schemas.microsoft.com/office/drawing/2014/main" id="{AA2F456D-CD97-0E4D-8609-C8E81575900F}"/>
              </a:ext>
            </a:extLst>
          </p:cNvPr>
          <p:cNvCxnSpPr>
            <a:cxnSpLocks/>
          </p:cNvCxnSpPr>
          <p:nvPr/>
        </p:nvCxnSpPr>
        <p:spPr>
          <a:xfrm>
            <a:off x="0" y="4538398"/>
            <a:ext cx="9144000" cy="0"/>
          </a:xfrm>
          <a:prstGeom prst="line">
            <a:avLst/>
          </a:prstGeom>
        </p:spPr>
        <p:style>
          <a:lnRef idx="1">
            <a:schemeClr val="accent4"/>
          </a:lnRef>
          <a:fillRef idx="0">
            <a:schemeClr val="accent4"/>
          </a:fillRef>
          <a:effectRef idx="0">
            <a:schemeClr val="accent4"/>
          </a:effectRef>
          <a:fontRef idx="minor">
            <a:schemeClr val="tx1"/>
          </a:fontRef>
        </p:style>
      </p:cxnSp>
      <p:pic>
        <p:nvPicPr>
          <p:cNvPr id="4" name="Picture 3">
            <a:extLst>
              <a:ext uri="{FF2B5EF4-FFF2-40B4-BE49-F238E27FC236}">
                <a16:creationId xmlns:a16="http://schemas.microsoft.com/office/drawing/2014/main" id="{D3800F57-3EC8-A04C-8E10-99234C4EF02C}"/>
              </a:ext>
            </a:extLst>
          </p:cNvPr>
          <p:cNvPicPr>
            <a:picLocks noChangeAspect="1"/>
          </p:cNvPicPr>
          <p:nvPr/>
        </p:nvPicPr>
        <p:blipFill>
          <a:blip r:embed="rId2"/>
          <a:stretch>
            <a:fillRect/>
          </a:stretch>
        </p:blipFill>
        <p:spPr>
          <a:xfrm>
            <a:off x="3881383" y="2524960"/>
            <a:ext cx="2532805" cy="1899604"/>
          </a:xfrm>
          <a:prstGeom prst="rect">
            <a:avLst/>
          </a:prstGeom>
        </p:spPr>
      </p:pic>
      <p:pic>
        <p:nvPicPr>
          <p:cNvPr id="6" name="Picture 5">
            <a:extLst>
              <a:ext uri="{FF2B5EF4-FFF2-40B4-BE49-F238E27FC236}">
                <a16:creationId xmlns:a16="http://schemas.microsoft.com/office/drawing/2014/main" id="{BFDF2227-27F3-9D41-81FA-DC884C916240}"/>
              </a:ext>
            </a:extLst>
          </p:cNvPr>
          <p:cNvPicPr>
            <a:picLocks noChangeAspect="1"/>
          </p:cNvPicPr>
          <p:nvPr/>
        </p:nvPicPr>
        <p:blipFill>
          <a:blip r:embed="rId3"/>
          <a:stretch>
            <a:fillRect/>
          </a:stretch>
        </p:blipFill>
        <p:spPr>
          <a:xfrm>
            <a:off x="6500406" y="2524960"/>
            <a:ext cx="2532806" cy="1899604"/>
          </a:xfrm>
          <a:prstGeom prst="rect">
            <a:avLst/>
          </a:prstGeom>
        </p:spPr>
      </p:pic>
      <p:pic>
        <p:nvPicPr>
          <p:cNvPr id="11" name="Picture 10">
            <a:extLst>
              <a:ext uri="{FF2B5EF4-FFF2-40B4-BE49-F238E27FC236}">
                <a16:creationId xmlns:a16="http://schemas.microsoft.com/office/drawing/2014/main" id="{09B000AE-4A26-4C4C-8D38-7721335F741A}"/>
              </a:ext>
            </a:extLst>
          </p:cNvPr>
          <p:cNvPicPr>
            <a:picLocks noChangeAspect="1"/>
          </p:cNvPicPr>
          <p:nvPr/>
        </p:nvPicPr>
        <p:blipFill>
          <a:blip r:embed="rId4"/>
          <a:stretch>
            <a:fillRect/>
          </a:stretch>
        </p:blipFill>
        <p:spPr>
          <a:xfrm>
            <a:off x="3881383" y="941047"/>
            <a:ext cx="5087033" cy="1470080"/>
          </a:xfrm>
          <a:prstGeom prst="rect">
            <a:avLst/>
          </a:prstGeom>
        </p:spPr>
      </p:pic>
      <p:sp>
        <p:nvSpPr>
          <p:cNvPr id="13" name="Rectangle 12">
            <a:extLst>
              <a:ext uri="{FF2B5EF4-FFF2-40B4-BE49-F238E27FC236}">
                <a16:creationId xmlns:a16="http://schemas.microsoft.com/office/drawing/2014/main" id="{68785758-4CCA-E145-B80E-787FA97922AE}"/>
              </a:ext>
            </a:extLst>
          </p:cNvPr>
          <p:cNvSpPr/>
          <p:nvPr/>
        </p:nvSpPr>
        <p:spPr>
          <a:xfrm>
            <a:off x="7978747" y="917829"/>
            <a:ext cx="1054465" cy="1544093"/>
          </a:xfrm>
          <a:prstGeom prst="rect">
            <a:avLst/>
          </a:prstGeom>
          <a:noFill/>
          <a:ln w="1270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495D7E90-F54A-A14E-BB96-5A9D20BA85E9}"/>
              </a:ext>
            </a:extLst>
          </p:cNvPr>
          <p:cNvSpPr/>
          <p:nvPr/>
        </p:nvSpPr>
        <p:spPr>
          <a:xfrm>
            <a:off x="3881383" y="3668617"/>
            <a:ext cx="1151408" cy="687493"/>
          </a:xfrm>
          <a:prstGeom prst="rect">
            <a:avLst/>
          </a:prstGeom>
          <a:noFill/>
          <a:ln w="1270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2" name="Rectangle 11">
            <a:extLst>
              <a:ext uri="{FF2B5EF4-FFF2-40B4-BE49-F238E27FC236}">
                <a16:creationId xmlns:a16="http://schemas.microsoft.com/office/drawing/2014/main" id="{4EA20F9A-26E3-E74A-8483-E0F970ED2616}"/>
              </a:ext>
            </a:extLst>
          </p:cNvPr>
          <p:cNvSpPr/>
          <p:nvPr/>
        </p:nvSpPr>
        <p:spPr>
          <a:xfrm>
            <a:off x="7930275" y="2656320"/>
            <a:ext cx="1102937" cy="924172"/>
          </a:xfrm>
          <a:prstGeom prst="rect">
            <a:avLst/>
          </a:prstGeom>
          <a:noFill/>
          <a:ln w="12700">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4379280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0" name="Straight Connector 19">
            <a:extLst>
              <a:ext uri="{FF2B5EF4-FFF2-40B4-BE49-F238E27FC236}">
                <a16:creationId xmlns:a16="http://schemas.microsoft.com/office/drawing/2014/main" id="{AA2F456D-CD97-0E4D-8609-C8E81575900F}"/>
              </a:ext>
            </a:extLst>
          </p:cNvPr>
          <p:cNvCxnSpPr>
            <a:cxnSpLocks/>
          </p:cNvCxnSpPr>
          <p:nvPr/>
        </p:nvCxnSpPr>
        <p:spPr>
          <a:xfrm>
            <a:off x="0" y="4538398"/>
            <a:ext cx="9144000" cy="0"/>
          </a:xfrm>
          <a:prstGeom prst="line">
            <a:avLst/>
          </a:prstGeom>
        </p:spPr>
        <p:style>
          <a:lnRef idx="1">
            <a:schemeClr val="accent4"/>
          </a:lnRef>
          <a:fillRef idx="0">
            <a:schemeClr val="accent4"/>
          </a:fillRef>
          <a:effectRef idx="0">
            <a:schemeClr val="accent4"/>
          </a:effectRef>
          <a:fontRef idx="minor">
            <a:schemeClr val="tx1"/>
          </a:fontRef>
        </p:style>
      </p:cxnSp>
      <p:grpSp>
        <p:nvGrpSpPr>
          <p:cNvPr id="6" name="Group 5">
            <a:extLst>
              <a:ext uri="{FF2B5EF4-FFF2-40B4-BE49-F238E27FC236}">
                <a16:creationId xmlns:a16="http://schemas.microsoft.com/office/drawing/2014/main" id="{1E836FAE-957D-C44C-ACC1-8B4E23C2ADE6}"/>
              </a:ext>
            </a:extLst>
          </p:cNvPr>
          <p:cNvGrpSpPr>
            <a:grpSpLocks noChangeAspect="1"/>
          </p:cNvGrpSpPr>
          <p:nvPr/>
        </p:nvGrpSpPr>
        <p:grpSpPr bwMode="auto">
          <a:xfrm>
            <a:off x="6719977" y="2114375"/>
            <a:ext cx="2424023" cy="2424023"/>
            <a:chOff x="4437" y="1917"/>
            <a:chExt cx="1323" cy="1323"/>
          </a:xfrm>
        </p:grpSpPr>
        <p:sp>
          <p:nvSpPr>
            <p:cNvPr id="7" name="AutoShape 7">
              <a:extLst>
                <a:ext uri="{FF2B5EF4-FFF2-40B4-BE49-F238E27FC236}">
                  <a16:creationId xmlns:a16="http://schemas.microsoft.com/office/drawing/2014/main" id="{1E66F0E1-C568-C243-BC9F-02D4557C23BE}"/>
                </a:ext>
              </a:extLst>
            </p:cNvPr>
            <p:cNvSpPr>
              <a:spLocks noChangeAspect="1" noChangeArrowheads="1" noTextEdit="1"/>
            </p:cNvSpPr>
            <p:nvPr/>
          </p:nvSpPr>
          <p:spPr bwMode="auto">
            <a:xfrm>
              <a:off x="4437" y="1917"/>
              <a:ext cx="1323" cy="1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8" name="Freeform 9">
              <a:extLst>
                <a:ext uri="{FF2B5EF4-FFF2-40B4-BE49-F238E27FC236}">
                  <a16:creationId xmlns:a16="http://schemas.microsoft.com/office/drawing/2014/main" id="{AEEFBC90-4A34-CA4B-9F4A-2F5934C9E025}"/>
                </a:ext>
              </a:extLst>
            </p:cNvPr>
            <p:cNvSpPr>
              <a:spLocks/>
            </p:cNvSpPr>
            <p:nvPr/>
          </p:nvSpPr>
          <p:spPr bwMode="auto">
            <a:xfrm>
              <a:off x="4437" y="1917"/>
              <a:ext cx="1326" cy="1326"/>
            </a:xfrm>
            <a:custGeom>
              <a:avLst/>
              <a:gdLst>
                <a:gd name="T0" fmla="*/ 0 w 4799"/>
                <a:gd name="T1" fmla="*/ 0 h 4799"/>
                <a:gd name="T2" fmla="*/ 0 w 4799"/>
                <a:gd name="T3" fmla="*/ 0 h 4799"/>
                <a:gd name="T4" fmla="*/ 4799 w 4799"/>
                <a:gd name="T5" fmla="*/ 0 h 4799"/>
                <a:gd name="T6" fmla="*/ 4799 w 4799"/>
                <a:gd name="T7" fmla="*/ 4799 h 4799"/>
                <a:gd name="T8" fmla="*/ 0 w 4799"/>
                <a:gd name="T9" fmla="*/ 0 h 4799"/>
              </a:gdLst>
              <a:ahLst/>
              <a:cxnLst>
                <a:cxn ang="0">
                  <a:pos x="T0" y="T1"/>
                </a:cxn>
                <a:cxn ang="0">
                  <a:pos x="T2" y="T3"/>
                </a:cxn>
                <a:cxn ang="0">
                  <a:pos x="T4" y="T5"/>
                </a:cxn>
                <a:cxn ang="0">
                  <a:pos x="T6" y="T7"/>
                </a:cxn>
                <a:cxn ang="0">
                  <a:pos x="T8" y="T9"/>
                </a:cxn>
              </a:cxnLst>
              <a:rect l="0" t="0" r="r" b="b"/>
              <a:pathLst>
                <a:path w="4799" h="4799">
                  <a:moveTo>
                    <a:pt x="0" y="0"/>
                  </a:moveTo>
                  <a:lnTo>
                    <a:pt x="0" y="0"/>
                  </a:lnTo>
                  <a:lnTo>
                    <a:pt x="4799" y="0"/>
                  </a:lnTo>
                  <a:lnTo>
                    <a:pt x="4799" y="4799"/>
                  </a:lnTo>
                  <a:cubicBezTo>
                    <a:pt x="2149" y="4799"/>
                    <a:pt x="0" y="2649"/>
                    <a:pt x="0" y="0"/>
                  </a:cubicBezTo>
                  <a:close/>
                </a:path>
              </a:pathLst>
            </a:custGeom>
            <a:solidFill>
              <a:srgbClr val="54135A"/>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dirty="0"/>
            </a:p>
          </p:txBody>
        </p:sp>
      </p:grpSp>
      <p:pic>
        <p:nvPicPr>
          <p:cNvPr id="5" name="Picture 4">
            <a:extLst>
              <a:ext uri="{FF2B5EF4-FFF2-40B4-BE49-F238E27FC236}">
                <a16:creationId xmlns:a16="http://schemas.microsoft.com/office/drawing/2014/main" id="{82DABF98-15D0-A343-A507-00D4B1279F57}"/>
              </a:ext>
            </a:extLst>
          </p:cNvPr>
          <p:cNvPicPr>
            <a:picLocks noChangeAspect="1"/>
          </p:cNvPicPr>
          <p:nvPr/>
        </p:nvPicPr>
        <p:blipFill>
          <a:blip r:embed="rId3"/>
          <a:stretch>
            <a:fillRect/>
          </a:stretch>
        </p:blipFill>
        <p:spPr>
          <a:xfrm>
            <a:off x="6723106" y="761023"/>
            <a:ext cx="2429520" cy="1356482"/>
          </a:xfrm>
          <a:prstGeom prst="rect">
            <a:avLst/>
          </a:prstGeom>
        </p:spPr>
      </p:pic>
      <p:sp>
        <p:nvSpPr>
          <p:cNvPr id="11" name="Title 1">
            <a:extLst>
              <a:ext uri="{FF2B5EF4-FFF2-40B4-BE49-F238E27FC236}">
                <a16:creationId xmlns:a16="http://schemas.microsoft.com/office/drawing/2014/main" id="{F3BE275B-765C-B641-846F-8CC680E7BB7E}"/>
              </a:ext>
            </a:extLst>
          </p:cNvPr>
          <p:cNvSpPr>
            <a:spLocks noGrp="1"/>
          </p:cNvSpPr>
          <p:nvPr>
            <p:ph type="title"/>
          </p:nvPr>
        </p:nvSpPr>
        <p:spPr>
          <a:xfrm>
            <a:off x="1220960" y="2114375"/>
            <a:ext cx="4278057" cy="435878"/>
          </a:xfrm>
        </p:spPr>
        <p:txBody>
          <a:bodyPr/>
          <a:lstStyle/>
          <a:p>
            <a:r>
              <a:rPr lang="en-US" sz="3600" dirty="0"/>
              <a:t>Live Demonstration</a:t>
            </a:r>
          </a:p>
        </p:txBody>
      </p:sp>
    </p:spTree>
    <p:extLst>
      <p:ext uri="{BB962C8B-B14F-4D97-AF65-F5344CB8AC3E}">
        <p14:creationId xmlns:p14="http://schemas.microsoft.com/office/powerpoint/2010/main" val="33497767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0" name="Straight Connector 19">
            <a:extLst>
              <a:ext uri="{FF2B5EF4-FFF2-40B4-BE49-F238E27FC236}">
                <a16:creationId xmlns:a16="http://schemas.microsoft.com/office/drawing/2014/main" id="{AA2F456D-CD97-0E4D-8609-C8E81575900F}"/>
              </a:ext>
            </a:extLst>
          </p:cNvPr>
          <p:cNvCxnSpPr>
            <a:cxnSpLocks/>
          </p:cNvCxnSpPr>
          <p:nvPr/>
        </p:nvCxnSpPr>
        <p:spPr>
          <a:xfrm>
            <a:off x="0" y="4538398"/>
            <a:ext cx="9144000" cy="0"/>
          </a:xfrm>
          <a:prstGeom prst="line">
            <a:avLst/>
          </a:prstGeom>
        </p:spPr>
        <p:style>
          <a:lnRef idx="1">
            <a:schemeClr val="accent4"/>
          </a:lnRef>
          <a:fillRef idx="0">
            <a:schemeClr val="accent4"/>
          </a:fillRef>
          <a:effectRef idx="0">
            <a:schemeClr val="accent4"/>
          </a:effectRef>
          <a:fontRef idx="minor">
            <a:schemeClr val="tx1"/>
          </a:fontRef>
        </p:style>
      </p:cxnSp>
      <p:pic>
        <p:nvPicPr>
          <p:cNvPr id="7" name="Picture 6">
            <a:extLst>
              <a:ext uri="{FF2B5EF4-FFF2-40B4-BE49-F238E27FC236}">
                <a16:creationId xmlns:a16="http://schemas.microsoft.com/office/drawing/2014/main" id="{9CDFCD57-FA41-A444-9151-D4C26B216389}"/>
              </a:ext>
            </a:extLst>
          </p:cNvPr>
          <p:cNvPicPr>
            <a:picLocks noChangeAspect="1"/>
          </p:cNvPicPr>
          <p:nvPr/>
        </p:nvPicPr>
        <p:blipFill>
          <a:blip r:embed="rId3"/>
          <a:stretch>
            <a:fillRect/>
          </a:stretch>
        </p:blipFill>
        <p:spPr>
          <a:xfrm>
            <a:off x="1729715" y="408713"/>
            <a:ext cx="5684570" cy="3776426"/>
          </a:xfrm>
          <a:prstGeom prst="rect">
            <a:avLst/>
          </a:prstGeom>
        </p:spPr>
      </p:pic>
    </p:spTree>
    <p:extLst>
      <p:ext uri="{BB962C8B-B14F-4D97-AF65-F5344CB8AC3E}">
        <p14:creationId xmlns:p14="http://schemas.microsoft.com/office/powerpoint/2010/main" val="12328229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9952" y="277484"/>
            <a:ext cx="7902388" cy="857250"/>
          </a:xfrm>
        </p:spPr>
        <p:txBody>
          <a:bodyPr/>
          <a:lstStyle/>
          <a:p>
            <a:r>
              <a:rPr lang="en-US" dirty="0"/>
              <a:t>Overview</a:t>
            </a:r>
          </a:p>
        </p:txBody>
      </p:sp>
      <p:sp>
        <p:nvSpPr>
          <p:cNvPr id="10" name="Content Placeholder 2">
            <a:extLst>
              <a:ext uri="{FF2B5EF4-FFF2-40B4-BE49-F238E27FC236}">
                <a16:creationId xmlns:a16="http://schemas.microsoft.com/office/drawing/2014/main" id="{AFDD5559-F341-6045-99BB-7C3296DD8851}"/>
              </a:ext>
            </a:extLst>
          </p:cNvPr>
          <p:cNvSpPr txBox="1">
            <a:spLocks/>
          </p:cNvSpPr>
          <p:nvPr/>
        </p:nvSpPr>
        <p:spPr>
          <a:xfrm>
            <a:off x="319951" y="941047"/>
            <a:ext cx="5947845" cy="3462335"/>
          </a:xfrm>
          <a:prstGeom prst="rect">
            <a:avLst/>
          </a:prstGeom>
        </p:spPr>
        <p:txBody>
          <a:bodyPr vert="horz" lIns="0" tIns="0" rIns="0" bIns="0" rtlCol="0">
            <a:noAutofit/>
          </a:bodyPr>
          <a:lstStyle>
            <a:lvl1pPr marL="0" indent="0" algn="l" defTabSz="457200" rtl="0" eaLnBrk="1" latinLnBrk="0" hangingPunct="1">
              <a:spcBef>
                <a:spcPts val="400"/>
              </a:spcBef>
              <a:buFont typeface="Arial"/>
              <a:buNone/>
              <a:defRPr sz="1400" kern="1200">
                <a:solidFill>
                  <a:srgbClr val="002A41"/>
                </a:solidFill>
                <a:latin typeface="Arial"/>
                <a:ea typeface="+mn-ea"/>
                <a:cs typeface="Arial"/>
              </a:defRPr>
            </a:lvl1pPr>
            <a:lvl2pPr marL="288000" indent="-288000" algn="l" defTabSz="457200" rtl="0" eaLnBrk="1" latinLnBrk="0" hangingPunct="1">
              <a:spcBef>
                <a:spcPts val="400"/>
              </a:spcBef>
              <a:buClr>
                <a:srgbClr val="68246D"/>
              </a:buClr>
              <a:buFont typeface="Arial"/>
              <a:buChar char="•"/>
              <a:defRPr sz="1400" kern="1200">
                <a:solidFill>
                  <a:srgbClr val="002A41"/>
                </a:solidFill>
                <a:latin typeface="Arial"/>
                <a:ea typeface="+mn-ea"/>
                <a:cs typeface="Arial"/>
              </a:defRPr>
            </a:lvl2pPr>
            <a:lvl3pPr marL="576000" indent="-288000" algn="l" defTabSz="457200" rtl="0" eaLnBrk="1" latinLnBrk="0" hangingPunct="1">
              <a:spcBef>
                <a:spcPts val="400"/>
              </a:spcBef>
              <a:buFont typeface="Lucida Grande"/>
              <a:buChar char="–"/>
              <a:defRPr sz="1400" kern="1200">
                <a:solidFill>
                  <a:srgbClr val="002A41"/>
                </a:solidFill>
                <a:latin typeface="Arial"/>
                <a:ea typeface="+mn-ea"/>
                <a:cs typeface="Arial"/>
              </a:defRPr>
            </a:lvl3pPr>
            <a:lvl4pPr marL="1600200" indent="-228600" algn="l" defTabSz="457200" rtl="0" eaLnBrk="1" latinLnBrk="0" hangingPunct="1">
              <a:spcBef>
                <a:spcPct val="20000"/>
              </a:spcBef>
              <a:buFont typeface="Arial"/>
              <a:buChar char="–"/>
              <a:defRPr sz="18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8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b="1" dirty="0">
                <a:solidFill>
                  <a:schemeClr val="tx1"/>
                </a:solidFill>
              </a:rPr>
              <a:t>Introduction</a:t>
            </a:r>
          </a:p>
          <a:p>
            <a:pPr marL="285750" indent="-285750">
              <a:buFont typeface="Arial" panose="020B0604020202020204" pitchFamily="34" charset="0"/>
              <a:buChar char="•"/>
            </a:pPr>
            <a:r>
              <a:rPr lang="en-US" dirty="0"/>
              <a:t>The aim of this project was to compare the performance of a state-of-the-art </a:t>
            </a:r>
            <a:r>
              <a:rPr lang="en-US" b="1" i="1" dirty="0"/>
              <a:t>hybrid </a:t>
            </a:r>
            <a:r>
              <a:rPr lang="en-US" b="1" dirty="0"/>
              <a:t>forecasting model </a:t>
            </a:r>
            <a:r>
              <a:rPr lang="en-US" dirty="0"/>
              <a:t>with traditional statistical forecasting techniques</a:t>
            </a:r>
          </a:p>
          <a:p>
            <a:pPr marL="285750" indent="-285750">
              <a:buFont typeface="Arial" panose="020B0604020202020204" pitchFamily="34" charset="0"/>
              <a:buChar char="•"/>
            </a:pPr>
            <a:r>
              <a:rPr lang="en-US" dirty="0"/>
              <a:t>The </a:t>
            </a:r>
            <a:r>
              <a:rPr lang="en-US" i="1" dirty="0"/>
              <a:t>hybrid </a:t>
            </a:r>
            <a:r>
              <a:rPr lang="en-US" dirty="0"/>
              <a:t>model combines an </a:t>
            </a:r>
            <a:r>
              <a:rPr lang="en-US" b="1" dirty="0"/>
              <a:t>Exponential Smoothing </a:t>
            </a:r>
            <a:r>
              <a:rPr lang="en-US" dirty="0"/>
              <a:t>(ES) model with a dilated </a:t>
            </a:r>
            <a:r>
              <a:rPr lang="en-US" b="1" dirty="0"/>
              <a:t>Long Short-Term Memory </a:t>
            </a:r>
            <a:r>
              <a:rPr lang="en-US" dirty="0"/>
              <a:t>(LSTM) neural network</a:t>
            </a:r>
          </a:p>
          <a:p>
            <a:pPr marL="285750" indent="-285750">
              <a:buFont typeface="Arial" panose="020B0604020202020204" pitchFamily="34" charset="0"/>
              <a:buChar char="•"/>
            </a:pPr>
            <a:r>
              <a:rPr lang="en-US" dirty="0"/>
              <a:t>Improvements in short-term energy demand forecasting can </a:t>
            </a:r>
            <a:r>
              <a:rPr lang="en-US" b="1" dirty="0"/>
              <a:t>reduce the reliance on highly-polluting coal plants</a:t>
            </a:r>
          </a:p>
          <a:p>
            <a:endParaRPr lang="en-US" b="1" dirty="0"/>
          </a:p>
          <a:p>
            <a:r>
              <a:rPr lang="en-US" b="1" dirty="0"/>
              <a:t>Challenges</a:t>
            </a:r>
            <a:endParaRPr lang="en-US" b="1" dirty="0">
              <a:solidFill>
                <a:srgbClr val="68246D"/>
              </a:solidFill>
            </a:endParaRPr>
          </a:p>
          <a:p>
            <a:pPr marL="285750" indent="-285750">
              <a:buFont typeface="Arial" panose="020B0604020202020204" pitchFamily="34" charset="0"/>
              <a:buChar char="•"/>
            </a:pPr>
            <a:r>
              <a:rPr lang="en-US" dirty="0"/>
              <a:t>Even on an aggregated level, energy demand can be highly stochastic as it is driven by the climate and human behavior</a:t>
            </a:r>
          </a:p>
          <a:p>
            <a:pPr marL="285750" indent="-285750">
              <a:buFont typeface="Arial" panose="020B0604020202020204" pitchFamily="34" charset="0"/>
              <a:buChar char="•"/>
            </a:pPr>
            <a:r>
              <a:rPr lang="en-US" dirty="0"/>
              <a:t>Machine learning models are typically poor at univariate forecasting </a:t>
            </a:r>
          </a:p>
          <a:p>
            <a:pPr marL="285750" indent="-285750">
              <a:buFont typeface="Arial" panose="020B0604020202020204" pitchFamily="34" charset="0"/>
              <a:buChar char="•"/>
            </a:pPr>
            <a:endParaRPr lang="en-US" dirty="0"/>
          </a:p>
        </p:txBody>
      </p:sp>
      <p:cxnSp>
        <p:nvCxnSpPr>
          <p:cNvPr id="20" name="Straight Connector 19">
            <a:extLst>
              <a:ext uri="{FF2B5EF4-FFF2-40B4-BE49-F238E27FC236}">
                <a16:creationId xmlns:a16="http://schemas.microsoft.com/office/drawing/2014/main" id="{AA2F456D-CD97-0E4D-8609-C8E81575900F}"/>
              </a:ext>
            </a:extLst>
          </p:cNvPr>
          <p:cNvCxnSpPr>
            <a:cxnSpLocks/>
          </p:cNvCxnSpPr>
          <p:nvPr/>
        </p:nvCxnSpPr>
        <p:spPr>
          <a:xfrm>
            <a:off x="0" y="4538398"/>
            <a:ext cx="9144000" cy="0"/>
          </a:xfrm>
          <a:prstGeom prst="line">
            <a:avLst/>
          </a:prstGeom>
        </p:spPr>
        <p:style>
          <a:lnRef idx="1">
            <a:schemeClr val="accent4"/>
          </a:lnRef>
          <a:fillRef idx="0">
            <a:schemeClr val="accent4"/>
          </a:fillRef>
          <a:effectRef idx="0">
            <a:schemeClr val="accent4"/>
          </a:effectRef>
          <a:fontRef idx="minor">
            <a:schemeClr val="tx1"/>
          </a:fontRef>
        </p:style>
      </p:cxnSp>
      <p:grpSp>
        <p:nvGrpSpPr>
          <p:cNvPr id="6" name="Group 5">
            <a:extLst>
              <a:ext uri="{FF2B5EF4-FFF2-40B4-BE49-F238E27FC236}">
                <a16:creationId xmlns:a16="http://schemas.microsoft.com/office/drawing/2014/main" id="{1E836FAE-957D-C44C-ACC1-8B4E23C2ADE6}"/>
              </a:ext>
            </a:extLst>
          </p:cNvPr>
          <p:cNvGrpSpPr>
            <a:grpSpLocks noChangeAspect="1"/>
          </p:cNvGrpSpPr>
          <p:nvPr/>
        </p:nvGrpSpPr>
        <p:grpSpPr bwMode="auto">
          <a:xfrm>
            <a:off x="6719977" y="2114375"/>
            <a:ext cx="2424023" cy="2424023"/>
            <a:chOff x="4437" y="1917"/>
            <a:chExt cx="1323" cy="1323"/>
          </a:xfrm>
        </p:grpSpPr>
        <p:sp>
          <p:nvSpPr>
            <p:cNvPr id="7" name="AutoShape 7">
              <a:extLst>
                <a:ext uri="{FF2B5EF4-FFF2-40B4-BE49-F238E27FC236}">
                  <a16:creationId xmlns:a16="http://schemas.microsoft.com/office/drawing/2014/main" id="{1E66F0E1-C568-C243-BC9F-02D4557C23BE}"/>
                </a:ext>
              </a:extLst>
            </p:cNvPr>
            <p:cNvSpPr>
              <a:spLocks noChangeAspect="1" noChangeArrowheads="1" noTextEdit="1"/>
            </p:cNvSpPr>
            <p:nvPr/>
          </p:nvSpPr>
          <p:spPr bwMode="auto">
            <a:xfrm>
              <a:off x="4437" y="1917"/>
              <a:ext cx="1323" cy="1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8" name="Freeform 9">
              <a:extLst>
                <a:ext uri="{FF2B5EF4-FFF2-40B4-BE49-F238E27FC236}">
                  <a16:creationId xmlns:a16="http://schemas.microsoft.com/office/drawing/2014/main" id="{AEEFBC90-4A34-CA4B-9F4A-2F5934C9E025}"/>
                </a:ext>
              </a:extLst>
            </p:cNvPr>
            <p:cNvSpPr>
              <a:spLocks/>
            </p:cNvSpPr>
            <p:nvPr/>
          </p:nvSpPr>
          <p:spPr bwMode="auto">
            <a:xfrm>
              <a:off x="4437" y="1917"/>
              <a:ext cx="1326" cy="1326"/>
            </a:xfrm>
            <a:custGeom>
              <a:avLst/>
              <a:gdLst>
                <a:gd name="T0" fmla="*/ 0 w 4799"/>
                <a:gd name="T1" fmla="*/ 0 h 4799"/>
                <a:gd name="T2" fmla="*/ 0 w 4799"/>
                <a:gd name="T3" fmla="*/ 0 h 4799"/>
                <a:gd name="T4" fmla="*/ 4799 w 4799"/>
                <a:gd name="T5" fmla="*/ 0 h 4799"/>
                <a:gd name="T6" fmla="*/ 4799 w 4799"/>
                <a:gd name="T7" fmla="*/ 4799 h 4799"/>
                <a:gd name="T8" fmla="*/ 0 w 4799"/>
                <a:gd name="T9" fmla="*/ 0 h 4799"/>
              </a:gdLst>
              <a:ahLst/>
              <a:cxnLst>
                <a:cxn ang="0">
                  <a:pos x="T0" y="T1"/>
                </a:cxn>
                <a:cxn ang="0">
                  <a:pos x="T2" y="T3"/>
                </a:cxn>
                <a:cxn ang="0">
                  <a:pos x="T4" y="T5"/>
                </a:cxn>
                <a:cxn ang="0">
                  <a:pos x="T6" y="T7"/>
                </a:cxn>
                <a:cxn ang="0">
                  <a:pos x="T8" y="T9"/>
                </a:cxn>
              </a:cxnLst>
              <a:rect l="0" t="0" r="r" b="b"/>
              <a:pathLst>
                <a:path w="4799" h="4799">
                  <a:moveTo>
                    <a:pt x="0" y="0"/>
                  </a:moveTo>
                  <a:lnTo>
                    <a:pt x="0" y="0"/>
                  </a:lnTo>
                  <a:lnTo>
                    <a:pt x="4799" y="0"/>
                  </a:lnTo>
                  <a:lnTo>
                    <a:pt x="4799" y="4799"/>
                  </a:lnTo>
                  <a:cubicBezTo>
                    <a:pt x="2149" y="4799"/>
                    <a:pt x="0" y="2649"/>
                    <a:pt x="0" y="0"/>
                  </a:cubicBezTo>
                  <a:close/>
                </a:path>
              </a:pathLst>
            </a:custGeom>
            <a:solidFill>
              <a:srgbClr val="54135A"/>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dirty="0"/>
            </a:p>
          </p:txBody>
        </p:sp>
      </p:grpSp>
      <p:pic>
        <p:nvPicPr>
          <p:cNvPr id="5" name="Picture 4">
            <a:extLst>
              <a:ext uri="{FF2B5EF4-FFF2-40B4-BE49-F238E27FC236}">
                <a16:creationId xmlns:a16="http://schemas.microsoft.com/office/drawing/2014/main" id="{82DABF98-15D0-A343-A507-00D4B1279F57}"/>
              </a:ext>
            </a:extLst>
          </p:cNvPr>
          <p:cNvPicPr>
            <a:picLocks noChangeAspect="1"/>
          </p:cNvPicPr>
          <p:nvPr/>
        </p:nvPicPr>
        <p:blipFill>
          <a:blip r:embed="rId3"/>
          <a:stretch>
            <a:fillRect/>
          </a:stretch>
        </p:blipFill>
        <p:spPr>
          <a:xfrm>
            <a:off x="6723106" y="761023"/>
            <a:ext cx="2429520" cy="1356482"/>
          </a:xfrm>
          <a:prstGeom prst="rect">
            <a:avLst/>
          </a:prstGeom>
        </p:spPr>
      </p:pic>
    </p:spTree>
    <p:extLst>
      <p:ext uri="{BB962C8B-B14F-4D97-AF65-F5344CB8AC3E}">
        <p14:creationId xmlns:p14="http://schemas.microsoft.com/office/powerpoint/2010/main" val="15208792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9952" y="277484"/>
            <a:ext cx="7902388" cy="857250"/>
          </a:xfrm>
        </p:spPr>
        <p:txBody>
          <a:bodyPr/>
          <a:lstStyle/>
          <a:p>
            <a:r>
              <a:rPr lang="en-US" dirty="0"/>
              <a:t>Statistical Benchmark Models</a:t>
            </a:r>
          </a:p>
        </p:txBody>
      </p:sp>
      <mc:AlternateContent xmlns:mc="http://schemas.openxmlformats.org/markup-compatibility/2006">
        <mc:Choice xmlns:a14="http://schemas.microsoft.com/office/drawing/2010/main" Requires="a14">
          <p:sp>
            <p:nvSpPr>
              <p:cNvPr id="3" name="Content Placeholder 2"/>
              <p:cNvSpPr>
                <a:spLocks noGrp="1"/>
              </p:cNvSpPr>
              <p:nvPr>
                <p:ph sz="quarter" idx="13"/>
              </p:nvPr>
            </p:nvSpPr>
            <p:spPr>
              <a:xfrm>
                <a:off x="3204420" y="938740"/>
                <a:ext cx="2732060" cy="3599651"/>
              </a:xfrm>
            </p:spPr>
            <p:txBody>
              <a:bodyPr/>
              <a:lstStyle/>
              <a:p>
                <a:pPr algn="ctr"/>
                <a:r>
                  <a:rPr lang="en-US" b="1" dirty="0">
                    <a:solidFill>
                      <a:schemeClr val="tx1"/>
                    </a:solidFill>
                  </a:rPr>
                  <a:t>Exponential Smoothing Family</a:t>
                </a:r>
              </a:p>
              <a:p>
                <a:pPr marL="285750" indent="-285750">
                  <a:buFont typeface="Arial" panose="020B0604020202020204" pitchFamily="34" charset="0"/>
                  <a:buChar char="•"/>
                </a:pPr>
                <a:r>
                  <a:rPr lang="en-US" dirty="0"/>
                  <a:t>Give exponentially </a:t>
                </a:r>
                <a:r>
                  <a:rPr lang="en-US" b="1" dirty="0"/>
                  <a:t>decreasing weights to previous values</a:t>
                </a:r>
                <a:r>
                  <a:rPr lang="en-US" dirty="0"/>
                  <a:t> of the time series in order to generate forecasts</a:t>
                </a:r>
              </a:p>
              <a:p>
                <a:pPr marL="285750" indent="-285750">
                  <a:buFont typeface="Arial" panose="020B0604020202020204" pitchFamily="34" charset="0"/>
                  <a:buChar char="•"/>
                </a:pPr>
                <a:r>
                  <a:rPr lang="en-US" dirty="0"/>
                  <a:t>Advanced models </a:t>
                </a:r>
                <a:r>
                  <a:rPr lang="en-US" b="1" dirty="0"/>
                  <a:t>decompose</a:t>
                </a:r>
                <a:r>
                  <a:rPr lang="en-US" dirty="0"/>
                  <a:t> the series </a:t>
                </a:r>
                <a14:m>
                  <m:oMath xmlns:m="http://schemas.openxmlformats.org/officeDocument/2006/math">
                    <m:sSub>
                      <m:sSubPr>
                        <m:ctrlPr>
                          <a:rPr lang="en-US" i="1" smtClean="0">
                            <a:latin typeface="Cambria Math" panose="02040503050406030204" pitchFamily="18" charset="0"/>
                          </a:rPr>
                        </m:ctrlPr>
                      </m:sSubPr>
                      <m:e>
                        <m:r>
                          <a:rPr lang="en-US" b="0" i="1">
                            <a:latin typeface="Cambria Math" panose="02040503050406030204" pitchFamily="18" charset="0"/>
                          </a:rPr>
                          <m:t>𝑥</m:t>
                        </m:r>
                      </m:e>
                      <m:sub>
                        <m:r>
                          <a:rPr lang="en-US" b="0" i="1">
                            <a:latin typeface="Cambria Math" panose="02040503050406030204" pitchFamily="18" charset="0"/>
                          </a:rPr>
                          <m:t>𝑡</m:t>
                        </m:r>
                      </m:sub>
                    </m:sSub>
                  </m:oMath>
                </a14:m>
                <a:r>
                  <a:rPr lang="en-US" dirty="0"/>
                  <a:t> into multiple components: such as the </a:t>
                </a:r>
                <a:r>
                  <a:rPr lang="en-US" b="1" dirty="0"/>
                  <a:t>level</a:t>
                </a:r>
                <a:r>
                  <a:rPr lang="en-US" i="1" dirty="0"/>
                  <a:t> </a:t>
                </a:r>
                <a14:m>
                  <m:oMath xmlns:m="http://schemas.openxmlformats.org/officeDocument/2006/math">
                    <m:sSub>
                      <m:sSubPr>
                        <m:ctrlPr>
                          <a:rPr lang="en-US" i="1" smtClean="0">
                            <a:latin typeface="Cambria Math" panose="02040503050406030204" pitchFamily="18" charset="0"/>
                          </a:rPr>
                        </m:ctrlPr>
                      </m:sSubPr>
                      <m:e>
                        <m:r>
                          <a:rPr lang="en-US" b="0" i="1">
                            <a:latin typeface="Cambria Math" panose="02040503050406030204" pitchFamily="18" charset="0"/>
                          </a:rPr>
                          <m:t>𝑙</m:t>
                        </m:r>
                      </m:e>
                      <m:sub>
                        <m:r>
                          <a:rPr lang="en-US" b="0" i="1">
                            <a:latin typeface="Cambria Math" panose="02040503050406030204" pitchFamily="18" charset="0"/>
                          </a:rPr>
                          <m:t>𝑡</m:t>
                        </m:r>
                      </m:sub>
                    </m:sSub>
                  </m:oMath>
                </a14:m>
                <a:r>
                  <a:rPr lang="en-US" dirty="0"/>
                  <a:t> and </a:t>
                </a:r>
                <a:r>
                  <a:rPr lang="en-US" b="1" dirty="0"/>
                  <a:t>seasonality</a:t>
                </a:r>
                <a:r>
                  <a:rPr lang="en-US" i="1" dirty="0"/>
                  <a:t> </a:t>
                </a:r>
                <a14:m>
                  <m:oMath xmlns:m="http://schemas.openxmlformats.org/officeDocument/2006/math">
                    <m:sSub>
                      <m:sSubPr>
                        <m:ctrlPr>
                          <a:rPr lang="en-US" i="1">
                            <a:latin typeface="Cambria Math" panose="02040503050406030204" pitchFamily="18" charset="0"/>
                          </a:rPr>
                        </m:ctrlPr>
                      </m:sSubPr>
                      <m:e>
                        <m:r>
                          <a:rPr lang="en-US" b="0" i="1">
                            <a:latin typeface="Cambria Math" panose="02040503050406030204" pitchFamily="18" charset="0"/>
                          </a:rPr>
                          <m:t>𝑠</m:t>
                        </m:r>
                      </m:e>
                      <m:sub>
                        <m:r>
                          <a:rPr lang="en-US" b="0" i="1">
                            <a:latin typeface="Cambria Math" panose="02040503050406030204" pitchFamily="18" charset="0"/>
                          </a:rPr>
                          <m:t>𝑡</m:t>
                        </m:r>
                      </m:sub>
                    </m:sSub>
                  </m:oMath>
                </a14:m>
                <a:r>
                  <a:rPr lang="en-US" dirty="0"/>
                  <a:t>, and apply smoothing to these</a:t>
                </a:r>
              </a:p>
            </p:txBody>
          </p:sp>
        </mc:Choice>
        <mc:Fallback>
          <p:sp>
            <p:nvSpPr>
              <p:cNvPr id="3" name="Content Placeholder 2"/>
              <p:cNvSpPr>
                <a:spLocks noGrp="1" noRot="1" noChangeAspect="1" noMove="1" noResize="1" noEditPoints="1" noAdjustHandles="1" noChangeArrowheads="1" noChangeShapeType="1" noTextEdit="1"/>
              </p:cNvSpPr>
              <p:nvPr>
                <p:ph sz="quarter" idx="13"/>
              </p:nvPr>
            </p:nvSpPr>
            <p:spPr>
              <a:xfrm>
                <a:off x="3204420" y="938740"/>
                <a:ext cx="2732060" cy="3599651"/>
              </a:xfrm>
              <a:blipFill>
                <a:blip r:embed="rId3"/>
                <a:stretch>
                  <a:fillRect l="-4186" t="-1408" r="-558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 name="Content Placeholder 2">
                <a:extLst>
                  <a:ext uri="{FF2B5EF4-FFF2-40B4-BE49-F238E27FC236}">
                    <a16:creationId xmlns:a16="http://schemas.microsoft.com/office/drawing/2014/main" id="{AFDD5559-F341-6045-99BB-7C3296DD8851}"/>
                  </a:ext>
                </a:extLst>
              </p:cNvPr>
              <p:cNvSpPr txBox="1">
                <a:spLocks/>
              </p:cNvSpPr>
              <p:nvPr/>
            </p:nvSpPr>
            <p:spPr>
              <a:xfrm>
                <a:off x="319951" y="941048"/>
                <a:ext cx="2735161" cy="2914650"/>
              </a:xfrm>
              <a:prstGeom prst="rect">
                <a:avLst/>
              </a:prstGeom>
            </p:spPr>
            <p:txBody>
              <a:bodyPr vert="horz" lIns="0" tIns="0" rIns="0" bIns="0" rtlCol="0">
                <a:noAutofit/>
              </a:bodyPr>
              <a:lstStyle>
                <a:lvl1pPr marL="0" indent="0" algn="l" defTabSz="457200" rtl="0" eaLnBrk="1" latinLnBrk="0" hangingPunct="1">
                  <a:spcBef>
                    <a:spcPts val="400"/>
                  </a:spcBef>
                  <a:buFont typeface="Arial"/>
                  <a:buNone/>
                  <a:defRPr sz="1400" kern="1200">
                    <a:solidFill>
                      <a:srgbClr val="002A41"/>
                    </a:solidFill>
                    <a:latin typeface="Arial"/>
                    <a:ea typeface="+mn-ea"/>
                    <a:cs typeface="Arial"/>
                  </a:defRPr>
                </a:lvl1pPr>
                <a:lvl2pPr marL="288000" indent="-288000" algn="l" defTabSz="457200" rtl="0" eaLnBrk="1" latinLnBrk="0" hangingPunct="1">
                  <a:spcBef>
                    <a:spcPts val="400"/>
                  </a:spcBef>
                  <a:buClr>
                    <a:srgbClr val="68246D"/>
                  </a:buClr>
                  <a:buFont typeface="Arial"/>
                  <a:buChar char="•"/>
                  <a:defRPr sz="1400" kern="1200">
                    <a:solidFill>
                      <a:srgbClr val="002A41"/>
                    </a:solidFill>
                    <a:latin typeface="Arial"/>
                    <a:ea typeface="+mn-ea"/>
                    <a:cs typeface="Arial"/>
                  </a:defRPr>
                </a:lvl2pPr>
                <a:lvl3pPr marL="576000" indent="-288000" algn="l" defTabSz="457200" rtl="0" eaLnBrk="1" latinLnBrk="0" hangingPunct="1">
                  <a:spcBef>
                    <a:spcPts val="400"/>
                  </a:spcBef>
                  <a:buFont typeface="Lucida Grande"/>
                  <a:buChar char="–"/>
                  <a:defRPr sz="1400" kern="1200">
                    <a:solidFill>
                      <a:srgbClr val="002A41"/>
                    </a:solidFill>
                    <a:latin typeface="Arial"/>
                    <a:ea typeface="+mn-ea"/>
                    <a:cs typeface="Arial"/>
                  </a:defRPr>
                </a:lvl3pPr>
                <a:lvl4pPr marL="1600200" indent="-228600" algn="l" defTabSz="457200" rtl="0" eaLnBrk="1" latinLnBrk="0" hangingPunct="1">
                  <a:spcBef>
                    <a:spcPct val="20000"/>
                  </a:spcBef>
                  <a:buFont typeface="Arial"/>
                  <a:buChar char="–"/>
                  <a:defRPr sz="18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8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b="1" dirty="0">
                    <a:solidFill>
                      <a:schemeClr val="tx1"/>
                    </a:solidFill>
                  </a:rPr>
                  <a:t>ARIMA Family</a:t>
                </a:r>
              </a:p>
              <a:p>
                <a:pPr marL="285750" indent="-285750">
                  <a:buFont typeface="Arial" panose="020B0604020202020204" pitchFamily="34" charset="0"/>
                  <a:buChar char="•"/>
                </a:pPr>
                <a:r>
                  <a:rPr lang="en-US" dirty="0"/>
                  <a:t>The </a:t>
                </a:r>
                <a:r>
                  <a:rPr lang="en-US" b="1" dirty="0"/>
                  <a:t>A</a:t>
                </a:r>
                <a:r>
                  <a:rPr lang="en-US" dirty="0"/>
                  <a:t>uto-</a:t>
                </a:r>
                <a:r>
                  <a:rPr lang="en-US" b="1" dirty="0"/>
                  <a:t>r</a:t>
                </a:r>
                <a:r>
                  <a:rPr lang="en-US" dirty="0"/>
                  <a:t>egressive </a:t>
                </a:r>
                <a:r>
                  <a:rPr lang="en-US" b="1" dirty="0"/>
                  <a:t>I</a:t>
                </a:r>
                <a:r>
                  <a:rPr lang="en-US" dirty="0"/>
                  <a:t>ntegrated </a:t>
                </a:r>
                <a:r>
                  <a:rPr lang="en-US" b="1" dirty="0"/>
                  <a:t>M</a:t>
                </a:r>
                <a:r>
                  <a:rPr lang="en-US" dirty="0"/>
                  <a:t>oving </a:t>
                </a:r>
                <a:r>
                  <a:rPr lang="en-US" b="1" dirty="0"/>
                  <a:t>A</a:t>
                </a:r>
                <a:r>
                  <a:rPr lang="en-US" dirty="0"/>
                  <a:t>verage family of models combine </a:t>
                </a:r>
                <a:r>
                  <a:rPr lang="en-US" b="1" dirty="0"/>
                  <a:t>previous values </a:t>
                </a:r>
                <a:r>
                  <a:rPr lang="en-US" dirty="0"/>
                  <a:t>of the time series </a:t>
                </a:r>
                <a14:m>
                  <m:oMath xmlns:m="http://schemas.openxmlformats.org/officeDocument/2006/math">
                    <m:sSubSup>
                      <m:sSubSupPr>
                        <m:ctrlPr>
                          <a:rPr lang="en-US" i="1" smtClean="0">
                            <a:latin typeface="Cambria Math" panose="02040503050406030204" pitchFamily="18" charset="0"/>
                          </a:rPr>
                        </m:ctrlPr>
                      </m:sSubSupPr>
                      <m:e>
                        <m:r>
                          <a:rPr lang="en-US" b="0" i="1">
                            <a:latin typeface="Cambria Math" panose="02040503050406030204" pitchFamily="18" charset="0"/>
                          </a:rPr>
                          <m:t>𝑥</m:t>
                        </m:r>
                      </m:e>
                      <m:sub>
                        <m:r>
                          <a:rPr lang="en-US" b="0" i="1">
                            <a:latin typeface="Cambria Math" panose="02040503050406030204" pitchFamily="18" charset="0"/>
                          </a:rPr>
                          <m:t>𝑡</m:t>
                        </m:r>
                        <m:r>
                          <a:rPr lang="en-US" b="0" i="1">
                            <a:latin typeface="Cambria Math" panose="02040503050406030204" pitchFamily="18" charset="0"/>
                          </a:rPr>
                          <m:t>−</m:t>
                        </m:r>
                        <m:r>
                          <a:rPr lang="en-US" b="0" i="1">
                            <a:latin typeface="Cambria Math" panose="02040503050406030204" pitchFamily="18" charset="0"/>
                          </a:rPr>
                          <m:t>𝑝</m:t>
                        </m:r>
                      </m:sub>
                      <m:sup>
                        <m:r>
                          <a:rPr lang="en-US" b="0" i="1" smtClean="0">
                            <a:latin typeface="Cambria Math" panose="02040503050406030204" pitchFamily="18" charset="0"/>
                          </a:rPr>
                          <m:t>′</m:t>
                        </m:r>
                      </m:sup>
                    </m:sSubSup>
                  </m:oMath>
                </a14:m>
                <a:r>
                  <a:rPr lang="en-US" dirty="0"/>
                  <a:t>, </a:t>
                </a:r>
                <a:r>
                  <a:rPr lang="en-US" b="1" dirty="0"/>
                  <a:t>previous errors </a:t>
                </a:r>
                <a:r>
                  <a:rPr lang="en-US" dirty="0"/>
                  <a:t>of the model </a:t>
                </a:r>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b="0" i="1">
                            <a:latin typeface="Cambria Math" panose="02040503050406030204" pitchFamily="18" charset="0"/>
                            <a:ea typeface="Cambria Math" panose="02040503050406030204" pitchFamily="18" charset="0"/>
                          </a:rPr>
                          <m:t>𝜖</m:t>
                        </m:r>
                      </m:e>
                      <m:sub>
                        <m:r>
                          <a:rPr lang="en-US" b="0" i="1">
                            <a:latin typeface="Cambria Math" panose="02040503050406030204" pitchFamily="18" charset="0"/>
                            <a:ea typeface="Cambria Math" panose="02040503050406030204" pitchFamily="18" charset="0"/>
                          </a:rPr>
                          <m:t>𝑡</m:t>
                        </m:r>
                        <m:r>
                          <a:rPr lang="en-US" b="0" i="1">
                            <a:latin typeface="Cambria Math" panose="02040503050406030204" pitchFamily="18" charset="0"/>
                            <a:ea typeface="Cambria Math" panose="02040503050406030204" pitchFamily="18" charset="0"/>
                          </a:rPr>
                          <m:t>−</m:t>
                        </m:r>
                        <m:r>
                          <a:rPr lang="en-US" b="0" i="1">
                            <a:latin typeface="Cambria Math" panose="02040503050406030204" pitchFamily="18" charset="0"/>
                            <a:ea typeface="Cambria Math" panose="02040503050406030204" pitchFamily="18" charset="0"/>
                          </a:rPr>
                          <m:t>𝑞</m:t>
                        </m:r>
                      </m:sub>
                    </m:sSub>
                  </m:oMath>
                </a14:m>
                <a:r>
                  <a:rPr lang="en-US" dirty="0"/>
                  <a:t>, and optional </a:t>
                </a:r>
                <a:r>
                  <a:rPr lang="en-US" b="1" dirty="0"/>
                  <a:t>differencing</a:t>
                </a:r>
                <a:r>
                  <a:rPr lang="en-US" b="1" i="1" baseline="-25000" dirty="0"/>
                  <a:t> </a:t>
                </a:r>
                <a14:m>
                  <m:oMath xmlns:m="http://schemas.openxmlformats.org/officeDocument/2006/math">
                    <m:sSubSup>
                      <m:sSubSupPr>
                        <m:ctrlPr>
                          <a:rPr lang="en-US" i="1">
                            <a:latin typeface="Cambria Math" panose="02040503050406030204" pitchFamily="18" charset="0"/>
                          </a:rPr>
                        </m:ctrlPr>
                      </m:sSubSupPr>
                      <m:e>
                        <m:r>
                          <a:rPr lang="en-US" b="0" i="1">
                            <a:latin typeface="Cambria Math" panose="02040503050406030204" pitchFamily="18" charset="0"/>
                          </a:rPr>
                          <m:t>𝑥</m:t>
                        </m:r>
                      </m:e>
                      <m:sub>
                        <m:r>
                          <a:rPr lang="en-US" b="0" i="1">
                            <a:latin typeface="Cambria Math" panose="02040503050406030204" pitchFamily="18" charset="0"/>
                          </a:rPr>
                          <m:t>𝑡</m:t>
                        </m:r>
                      </m:sub>
                      <m:sup>
                        <m:r>
                          <a:rPr lang="en-US" b="0" i="1">
                            <a:latin typeface="Cambria Math" panose="02040503050406030204" pitchFamily="18" charset="0"/>
                          </a:rPr>
                          <m:t>′</m:t>
                        </m:r>
                      </m:sup>
                    </m:sSubSup>
                    <m:r>
                      <a:rPr lang="en-US" b="1" i="1">
                        <a:latin typeface="Cambria Math" panose="02040503050406030204" pitchFamily="18" charset="0"/>
                      </a:rPr>
                      <m:t> </m:t>
                    </m:r>
                  </m:oMath>
                </a14:m>
                <a:r>
                  <a:rPr lang="en-US" dirty="0"/>
                  <a:t>to generate forecasts</a:t>
                </a:r>
              </a:p>
              <a:p>
                <a:pPr marL="285750" indent="-285750">
                  <a:buFont typeface="Arial" panose="020B0604020202020204" pitchFamily="34" charset="0"/>
                  <a:buChar char="•"/>
                </a:pPr>
                <a:r>
                  <a:rPr lang="en-US" dirty="0"/>
                  <a:t>General form of ARIMA model:</a:t>
                </a:r>
              </a:p>
            </p:txBody>
          </p:sp>
        </mc:Choice>
        <mc:Fallback>
          <p:sp>
            <p:nvSpPr>
              <p:cNvPr id="10" name="Content Placeholder 2">
                <a:extLst>
                  <a:ext uri="{FF2B5EF4-FFF2-40B4-BE49-F238E27FC236}">
                    <a16:creationId xmlns:a16="http://schemas.microsoft.com/office/drawing/2014/main" id="{AFDD5559-F341-6045-99BB-7C3296DD8851}"/>
                  </a:ext>
                </a:extLst>
              </p:cNvPr>
              <p:cNvSpPr txBox="1">
                <a:spLocks noRot="1" noChangeAspect="1" noMove="1" noResize="1" noEditPoints="1" noAdjustHandles="1" noChangeArrowheads="1" noChangeShapeType="1" noTextEdit="1"/>
              </p:cNvSpPr>
              <p:nvPr/>
            </p:nvSpPr>
            <p:spPr>
              <a:xfrm>
                <a:off x="319951" y="941048"/>
                <a:ext cx="2735161" cy="2914650"/>
              </a:xfrm>
              <a:prstGeom prst="rect">
                <a:avLst/>
              </a:prstGeom>
              <a:blipFill>
                <a:blip r:embed="rId4"/>
                <a:stretch>
                  <a:fillRect l="-3687" t="-1732" r="-4147"/>
                </a:stretch>
              </a:blipFill>
            </p:spPr>
            <p:txBody>
              <a:bodyPr/>
              <a:lstStyle/>
              <a:p>
                <a:r>
                  <a:rPr lang="en-US">
                    <a:noFill/>
                  </a:rPr>
                  <a:t> </a:t>
                </a:r>
              </a:p>
            </p:txBody>
          </p:sp>
        </mc:Fallback>
      </mc:AlternateContent>
      <p:sp>
        <p:nvSpPr>
          <p:cNvPr id="11" name="Content Placeholder 2">
            <a:extLst>
              <a:ext uri="{FF2B5EF4-FFF2-40B4-BE49-F238E27FC236}">
                <a16:creationId xmlns:a16="http://schemas.microsoft.com/office/drawing/2014/main" id="{2B24BE47-74D3-8E41-BCB1-1C793B07E20F}"/>
              </a:ext>
            </a:extLst>
          </p:cNvPr>
          <p:cNvSpPr txBox="1">
            <a:spLocks/>
          </p:cNvSpPr>
          <p:nvPr/>
        </p:nvSpPr>
        <p:spPr>
          <a:xfrm>
            <a:off x="6088887" y="927724"/>
            <a:ext cx="2735161" cy="2914650"/>
          </a:xfrm>
          <a:prstGeom prst="rect">
            <a:avLst/>
          </a:prstGeom>
        </p:spPr>
        <p:txBody>
          <a:bodyPr vert="horz" lIns="0" tIns="0" rIns="0" bIns="0" rtlCol="0">
            <a:noAutofit/>
          </a:bodyPr>
          <a:lstStyle>
            <a:lvl1pPr marL="0" indent="0" algn="l" defTabSz="457200" rtl="0" eaLnBrk="1" latinLnBrk="0" hangingPunct="1">
              <a:spcBef>
                <a:spcPts val="400"/>
              </a:spcBef>
              <a:buFont typeface="Arial"/>
              <a:buNone/>
              <a:defRPr sz="1400" kern="1200">
                <a:solidFill>
                  <a:srgbClr val="002A41"/>
                </a:solidFill>
                <a:latin typeface="Arial"/>
                <a:ea typeface="+mn-ea"/>
                <a:cs typeface="Arial"/>
              </a:defRPr>
            </a:lvl1pPr>
            <a:lvl2pPr marL="288000" indent="-288000" algn="l" defTabSz="457200" rtl="0" eaLnBrk="1" latinLnBrk="0" hangingPunct="1">
              <a:spcBef>
                <a:spcPts val="400"/>
              </a:spcBef>
              <a:buClr>
                <a:srgbClr val="68246D"/>
              </a:buClr>
              <a:buFont typeface="Arial"/>
              <a:buChar char="•"/>
              <a:defRPr sz="1400" kern="1200">
                <a:solidFill>
                  <a:srgbClr val="002A41"/>
                </a:solidFill>
                <a:latin typeface="Arial"/>
                <a:ea typeface="+mn-ea"/>
                <a:cs typeface="Arial"/>
              </a:defRPr>
            </a:lvl2pPr>
            <a:lvl3pPr marL="576000" indent="-288000" algn="l" defTabSz="457200" rtl="0" eaLnBrk="1" latinLnBrk="0" hangingPunct="1">
              <a:spcBef>
                <a:spcPts val="400"/>
              </a:spcBef>
              <a:buFont typeface="Lucida Grande"/>
              <a:buChar char="–"/>
              <a:defRPr sz="1400" kern="1200">
                <a:solidFill>
                  <a:srgbClr val="002A41"/>
                </a:solidFill>
                <a:latin typeface="Arial"/>
                <a:ea typeface="+mn-ea"/>
                <a:cs typeface="Arial"/>
              </a:defRPr>
            </a:lvl3pPr>
            <a:lvl4pPr marL="1600200" indent="-228600" algn="l" defTabSz="457200" rtl="0" eaLnBrk="1" latinLnBrk="0" hangingPunct="1">
              <a:spcBef>
                <a:spcPct val="20000"/>
              </a:spcBef>
              <a:buFont typeface="Arial"/>
              <a:buChar char="–"/>
              <a:defRPr sz="18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8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b="1" dirty="0">
                <a:solidFill>
                  <a:schemeClr val="tx1"/>
                </a:solidFill>
              </a:rPr>
              <a:t>Other Models</a:t>
            </a:r>
          </a:p>
          <a:p>
            <a:pPr marL="285750" indent="-285750">
              <a:buFont typeface="Arial" panose="020B0604020202020204" pitchFamily="34" charset="0"/>
              <a:buChar char="•"/>
            </a:pPr>
            <a:r>
              <a:rPr lang="en-US" dirty="0"/>
              <a:t>Multiple naïve models, which simply replicate recent (seasonal or non-seasonal) observations, are also included for comparison</a:t>
            </a:r>
          </a:p>
          <a:p>
            <a:pPr marL="285750" indent="-285750">
              <a:buFont typeface="Arial" panose="020B0604020202020204" pitchFamily="34" charset="0"/>
              <a:buChar char="•"/>
            </a:pPr>
            <a:r>
              <a:rPr lang="en-US" dirty="0"/>
              <a:t>The </a:t>
            </a:r>
            <a:r>
              <a:rPr lang="en-US" i="1" dirty="0"/>
              <a:t>Theta method</a:t>
            </a:r>
            <a:r>
              <a:rPr lang="en-US" dirty="0"/>
              <a:t> modifies the local curvature of the time series to </a:t>
            </a:r>
            <a:r>
              <a:rPr lang="en-US" b="1" dirty="0"/>
              <a:t>magnify long term trends</a:t>
            </a:r>
            <a:r>
              <a:rPr lang="en-US" dirty="0"/>
              <a:t> and </a:t>
            </a:r>
            <a:r>
              <a:rPr lang="en-US" dirty="0" err="1"/>
              <a:t>minimise</a:t>
            </a:r>
            <a:r>
              <a:rPr lang="en-US" dirty="0"/>
              <a:t> short term noise</a:t>
            </a:r>
          </a:p>
          <a:p>
            <a:endParaRPr lang="en-US" b="1" dirty="0">
              <a:solidFill>
                <a:srgbClr val="68246D"/>
              </a:solidFill>
            </a:endParaRPr>
          </a:p>
        </p:txBody>
      </p:sp>
      <p:cxnSp>
        <p:nvCxnSpPr>
          <p:cNvPr id="6" name="Straight Connector 5">
            <a:extLst>
              <a:ext uri="{FF2B5EF4-FFF2-40B4-BE49-F238E27FC236}">
                <a16:creationId xmlns:a16="http://schemas.microsoft.com/office/drawing/2014/main" id="{EF7CAB5E-848E-AA47-A277-E44D3E8DED85}"/>
              </a:ext>
            </a:extLst>
          </p:cNvPr>
          <p:cNvCxnSpPr>
            <a:cxnSpLocks/>
          </p:cNvCxnSpPr>
          <p:nvPr/>
        </p:nvCxnSpPr>
        <p:spPr>
          <a:xfrm>
            <a:off x="0" y="4538398"/>
            <a:ext cx="9144000" cy="0"/>
          </a:xfrm>
          <a:prstGeom prst="line">
            <a:avLst/>
          </a:prstGeom>
        </p:spPr>
        <p:style>
          <a:lnRef idx="1">
            <a:schemeClr val="accent4"/>
          </a:lnRef>
          <a:fillRef idx="0">
            <a:schemeClr val="accent4"/>
          </a:fillRef>
          <a:effectRef idx="0">
            <a:schemeClr val="accent4"/>
          </a:effectRef>
          <a:fontRef idx="minor">
            <a:schemeClr val="tx1"/>
          </a:fontRef>
        </p:style>
      </p:cxnSp>
      <p:pic>
        <p:nvPicPr>
          <p:cNvPr id="7" name="Picture 6">
            <a:extLst>
              <a:ext uri="{FF2B5EF4-FFF2-40B4-BE49-F238E27FC236}">
                <a16:creationId xmlns:a16="http://schemas.microsoft.com/office/drawing/2014/main" id="{C3A612B3-9324-8548-9CA0-3B8494FA9F2F}"/>
              </a:ext>
            </a:extLst>
          </p:cNvPr>
          <p:cNvPicPr>
            <a:picLocks noChangeAspect="1"/>
          </p:cNvPicPr>
          <p:nvPr/>
        </p:nvPicPr>
        <p:blipFill>
          <a:blip r:embed="rId5"/>
          <a:stretch>
            <a:fillRect/>
          </a:stretch>
        </p:blipFill>
        <p:spPr>
          <a:xfrm>
            <a:off x="621668" y="3630230"/>
            <a:ext cx="2281036" cy="450936"/>
          </a:xfrm>
          <a:prstGeom prst="rect">
            <a:avLst/>
          </a:prstGeom>
        </p:spPr>
      </p:pic>
      <p:pic>
        <p:nvPicPr>
          <p:cNvPr id="8" name="Picture 7">
            <a:extLst>
              <a:ext uri="{FF2B5EF4-FFF2-40B4-BE49-F238E27FC236}">
                <a16:creationId xmlns:a16="http://schemas.microsoft.com/office/drawing/2014/main" id="{88C06F7C-8DAA-1F4F-A76B-FE15C86A0D09}"/>
              </a:ext>
            </a:extLst>
          </p:cNvPr>
          <p:cNvPicPr>
            <a:picLocks noChangeAspect="1"/>
          </p:cNvPicPr>
          <p:nvPr/>
        </p:nvPicPr>
        <p:blipFill rotWithShape="1">
          <a:blip r:embed="rId6"/>
          <a:srcRect t="3372"/>
          <a:stretch/>
        </p:blipFill>
        <p:spPr>
          <a:xfrm>
            <a:off x="3417946" y="3588885"/>
            <a:ext cx="2583740" cy="634387"/>
          </a:xfrm>
          <a:prstGeom prst="rect">
            <a:avLst/>
          </a:prstGeom>
        </p:spPr>
      </p:pic>
      <p:sp>
        <p:nvSpPr>
          <p:cNvPr id="5" name="Left Brace 4">
            <a:extLst>
              <a:ext uri="{FF2B5EF4-FFF2-40B4-BE49-F238E27FC236}">
                <a16:creationId xmlns:a16="http://schemas.microsoft.com/office/drawing/2014/main" id="{5A9C7D87-55DD-C041-B159-619A8D622FF7}"/>
              </a:ext>
            </a:extLst>
          </p:cNvPr>
          <p:cNvSpPr/>
          <p:nvPr/>
        </p:nvSpPr>
        <p:spPr>
          <a:xfrm rot="5400000">
            <a:off x="2001737" y="2801286"/>
            <a:ext cx="144046" cy="1657888"/>
          </a:xfrm>
          <a:prstGeom prst="leftBrace">
            <a:avLst/>
          </a:prstGeom>
          <a:ln w="12700">
            <a:solidFill>
              <a:schemeClr val="tx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sp>
        <p:nvSpPr>
          <p:cNvPr id="19" name="Left Brace 18">
            <a:extLst>
              <a:ext uri="{FF2B5EF4-FFF2-40B4-BE49-F238E27FC236}">
                <a16:creationId xmlns:a16="http://schemas.microsoft.com/office/drawing/2014/main" id="{2C8BD099-6225-FF4D-AF2E-E9DCCDFE0D54}"/>
              </a:ext>
            </a:extLst>
          </p:cNvPr>
          <p:cNvSpPr/>
          <p:nvPr/>
        </p:nvSpPr>
        <p:spPr>
          <a:xfrm rot="5400000" flipH="1">
            <a:off x="2005274" y="3289073"/>
            <a:ext cx="136972" cy="1657888"/>
          </a:xfrm>
          <a:prstGeom prst="leftBrace">
            <a:avLst/>
          </a:prstGeom>
          <a:ln w="12700">
            <a:solidFill>
              <a:schemeClr val="tx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sp>
        <p:nvSpPr>
          <p:cNvPr id="20" name="Left Brace 19">
            <a:extLst>
              <a:ext uri="{FF2B5EF4-FFF2-40B4-BE49-F238E27FC236}">
                <a16:creationId xmlns:a16="http://schemas.microsoft.com/office/drawing/2014/main" id="{8877A523-7C23-1C48-850D-F7CC4F95996D}"/>
              </a:ext>
            </a:extLst>
          </p:cNvPr>
          <p:cNvSpPr/>
          <p:nvPr/>
        </p:nvSpPr>
        <p:spPr>
          <a:xfrm rot="5400000" flipH="1">
            <a:off x="643691" y="3712008"/>
            <a:ext cx="96846" cy="291296"/>
          </a:xfrm>
          <a:prstGeom prst="leftBrace">
            <a:avLst/>
          </a:prstGeom>
          <a:ln w="12700">
            <a:solidFill>
              <a:schemeClr val="tx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sp>
        <p:nvSpPr>
          <p:cNvPr id="9" name="TextBox 8">
            <a:extLst>
              <a:ext uri="{FF2B5EF4-FFF2-40B4-BE49-F238E27FC236}">
                <a16:creationId xmlns:a16="http://schemas.microsoft.com/office/drawing/2014/main" id="{A2ECB41E-339F-0545-808C-A7E2C4F61078}"/>
              </a:ext>
            </a:extLst>
          </p:cNvPr>
          <p:cNvSpPr txBox="1"/>
          <p:nvPr/>
        </p:nvSpPr>
        <p:spPr>
          <a:xfrm>
            <a:off x="1517711" y="3295503"/>
            <a:ext cx="1460464" cy="276999"/>
          </a:xfrm>
          <a:prstGeom prst="rect">
            <a:avLst/>
          </a:prstGeom>
          <a:noFill/>
        </p:spPr>
        <p:txBody>
          <a:bodyPr wrap="none" rtlCol="0">
            <a:spAutoFit/>
          </a:bodyPr>
          <a:lstStyle/>
          <a:p>
            <a:r>
              <a:rPr lang="en-GB" sz="1200" dirty="0"/>
              <a:t>Previous Values (AR)</a:t>
            </a:r>
          </a:p>
        </p:txBody>
      </p:sp>
      <p:sp>
        <p:nvSpPr>
          <p:cNvPr id="21" name="TextBox 20">
            <a:extLst>
              <a:ext uri="{FF2B5EF4-FFF2-40B4-BE49-F238E27FC236}">
                <a16:creationId xmlns:a16="http://schemas.microsoft.com/office/drawing/2014/main" id="{07973896-54BE-DF41-BB56-9CFBFBE165BA}"/>
              </a:ext>
            </a:extLst>
          </p:cNvPr>
          <p:cNvSpPr txBox="1"/>
          <p:nvPr/>
        </p:nvSpPr>
        <p:spPr>
          <a:xfrm>
            <a:off x="1510112" y="4138894"/>
            <a:ext cx="1475147" cy="276999"/>
          </a:xfrm>
          <a:prstGeom prst="rect">
            <a:avLst/>
          </a:prstGeom>
          <a:noFill/>
        </p:spPr>
        <p:txBody>
          <a:bodyPr wrap="none" rtlCol="0">
            <a:spAutoFit/>
          </a:bodyPr>
          <a:lstStyle/>
          <a:p>
            <a:r>
              <a:rPr lang="en-GB" sz="1200" dirty="0"/>
              <a:t>Previous Errors (MA)</a:t>
            </a:r>
          </a:p>
        </p:txBody>
      </p:sp>
      <p:sp>
        <p:nvSpPr>
          <p:cNvPr id="22" name="TextBox 21">
            <a:extLst>
              <a:ext uri="{FF2B5EF4-FFF2-40B4-BE49-F238E27FC236}">
                <a16:creationId xmlns:a16="http://schemas.microsoft.com/office/drawing/2014/main" id="{4F2C8D9D-0D40-9641-829C-C6363FFDFFF8}"/>
              </a:ext>
            </a:extLst>
          </p:cNvPr>
          <p:cNvSpPr txBox="1"/>
          <p:nvPr/>
        </p:nvSpPr>
        <p:spPr>
          <a:xfrm>
            <a:off x="237414" y="3879198"/>
            <a:ext cx="909864" cy="461665"/>
          </a:xfrm>
          <a:prstGeom prst="rect">
            <a:avLst/>
          </a:prstGeom>
          <a:noFill/>
        </p:spPr>
        <p:txBody>
          <a:bodyPr wrap="none" rtlCol="0">
            <a:spAutoFit/>
          </a:bodyPr>
          <a:lstStyle/>
          <a:p>
            <a:pPr algn="ctr"/>
            <a:r>
              <a:rPr lang="en-GB" sz="1200" dirty="0"/>
              <a:t>Differenced</a:t>
            </a:r>
          </a:p>
          <a:p>
            <a:pPr algn="ctr"/>
            <a:r>
              <a:rPr lang="en-GB" sz="1200" dirty="0"/>
              <a:t>Series (I)</a:t>
            </a:r>
          </a:p>
        </p:txBody>
      </p:sp>
      <p:sp>
        <p:nvSpPr>
          <p:cNvPr id="23" name="Left Brace 22">
            <a:extLst>
              <a:ext uri="{FF2B5EF4-FFF2-40B4-BE49-F238E27FC236}">
                <a16:creationId xmlns:a16="http://schemas.microsoft.com/office/drawing/2014/main" id="{33603689-C912-934A-B324-674BBFA2AA68}"/>
              </a:ext>
            </a:extLst>
          </p:cNvPr>
          <p:cNvSpPr/>
          <p:nvPr/>
        </p:nvSpPr>
        <p:spPr>
          <a:xfrm rot="5400000" flipH="1">
            <a:off x="3770030" y="3697857"/>
            <a:ext cx="111035" cy="907565"/>
          </a:xfrm>
          <a:prstGeom prst="leftBrace">
            <a:avLst/>
          </a:prstGeom>
          <a:ln w="12700">
            <a:solidFill>
              <a:schemeClr val="tx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sp>
        <p:nvSpPr>
          <p:cNvPr id="24" name="Left Brace 23">
            <a:extLst>
              <a:ext uri="{FF2B5EF4-FFF2-40B4-BE49-F238E27FC236}">
                <a16:creationId xmlns:a16="http://schemas.microsoft.com/office/drawing/2014/main" id="{04A5B492-D7F3-C841-85C4-FCC3B625D6A4}"/>
              </a:ext>
            </a:extLst>
          </p:cNvPr>
          <p:cNvSpPr/>
          <p:nvPr/>
        </p:nvSpPr>
        <p:spPr>
          <a:xfrm rot="5400000">
            <a:off x="3962235" y="3372015"/>
            <a:ext cx="111035" cy="498348"/>
          </a:xfrm>
          <a:prstGeom prst="leftBrace">
            <a:avLst/>
          </a:prstGeom>
          <a:ln w="12700">
            <a:solidFill>
              <a:schemeClr val="tx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sp>
        <p:nvSpPr>
          <p:cNvPr id="25" name="TextBox 24">
            <a:extLst>
              <a:ext uri="{FF2B5EF4-FFF2-40B4-BE49-F238E27FC236}">
                <a16:creationId xmlns:a16="http://schemas.microsoft.com/office/drawing/2014/main" id="{73295C71-A936-CB43-9459-5D9272BA4437}"/>
              </a:ext>
            </a:extLst>
          </p:cNvPr>
          <p:cNvSpPr txBox="1"/>
          <p:nvPr/>
        </p:nvSpPr>
        <p:spPr>
          <a:xfrm>
            <a:off x="3449624" y="3311882"/>
            <a:ext cx="1066382" cy="276999"/>
          </a:xfrm>
          <a:prstGeom prst="rect">
            <a:avLst/>
          </a:prstGeom>
          <a:noFill/>
        </p:spPr>
        <p:txBody>
          <a:bodyPr wrap="none" rtlCol="0">
            <a:spAutoFit/>
          </a:bodyPr>
          <a:lstStyle/>
          <a:p>
            <a:r>
              <a:rPr lang="en-GB" sz="1200" dirty="0"/>
              <a:t>‘Rolling mean’</a:t>
            </a:r>
          </a:p>
        </p:txBody>
      </p:sp>
      <p:sp>
        <p:nvSpPr>
          <p:cNvPr id="26" name="TextBox 25">
            <a:extLst>
              <a:ext uri="{FF2B5EF4-FFF2-40B4-BE49-F238E27FC236}">
                <a16:creationId xmlns:a16="http://schemas.microsoft.com/office/drawing/2014/main" id="{83A0C61A-3398-3642-8F5A-2F95828D737B}"/>
              </a:ext>
            </a:extLst>
          </p:cNvPr>
          <p:cNvSpPr txBox="1"/>
          <p:nvPr/>
        </p:nvSpPr>
        <p:spPr>
          <a:xfrm>
            <a:off x="2998365" y="4191162"/>
            <a:ext cx="1722972" cy="276999"/>
          </a:xfrm>
          <a:prstGeom prst="rect">
            <a:avLst/>
          </a:prstGeom>
          <a:noFill/>
        </p:spPr>
        <p:txBody>
          <a:bodyPr wrap="none" rtlCol="0">
            <a:spAutoFit/>
          </a:bodyPr>
          <a:lstStyle/>
          <a:p>
            <a:r>
              <a:rPr lang="en-GB" sz="1200" dirty="0"/>
              <a:t>Variation due to ‘season’</a:t>
            </a:r>
          </a:p>
        </p:txBody>
      </p:sp>
      <p:sp>
        <p:nvSpPr>
          <p:cNvPr id="28" name="TextBox 27">
            <a:extLst>
              <a:ext uri="{FF2B5EF4-FFF2-40B4-BE49-F238E27FC236}">
                <a16:creationId xmlns:a16="http://schemas.microsoft.com/office/drawing/2014/main" id="{4A47EB0D-08C1-234E-9BCC-D37FD22F7DC0}"/>
              </a:ext>
            </a:extLst>
          </p:cNvPr>
          <p:cNvSpPr txBox="1"/>
          <p:nvPr/>
        </p:nvSpPr>
        <p:spPr>
          <a:xfrm>
            <a:off x="6088887" y="3717198"/>
            <a:ext cx="1631152" cy="276999"/>
          </a:xfrm>
          <a:prstGeom prst="rect">
            <a:avLst/>
          </a:prstGeom>
          <a:noFill/>
          <a:ln>
            <a:noFill/>
            <a:headEnd type="arrow" w="med" len="med"/>
            <a:tailEnd type="none" w="med" len="med"/>
          </a:ln>
        </p:spPr>
        <p:txBody>
          <a:bodyPr wrap="none" rtlCol="0">
            <a:spAutoFit/>
          </a:bodyPr>
          <a:lstStyle/>
          <a:p>
            <a:r>
              <a:rPr lang="en-GB" sz="1200" dirty="0"/>
              <a:t>Smoothing Coefficients</a:t>
            </a:r>
          </a:p>
        </p:txBody>
      </p:sp>
      <p:sp>
        <p:nvSpPr>
          <p:cNvPr id="29" name="Arc 28">
            <a:extLst>
              <a:ext uri="{FF2B5EF4-FFF2-40B4-BE49-F238E27FC236}">
                <a16:creationId xmlns:a16="http://schemas.microsoft.com/office/drawing/2014/main" id="{F6DF6244-2D2E-D44C-8ADA-4CB5216E8CFA}"/>
              </a:ext>
            </a:extLst>
          </p:cNvPr>
          <p:cNvSpPr/>
          <p:nvPr/>
        </p:nvSpPr>
        <p:spPr>
          <a:xfrm rot="19892566">
            <a:off x="5438954" y="3492740"/>
            <a:ext cx="1184668" cy="944279"/>
          </a:xfrm>
          <a:prstGeom prst="arc">
            <a:avLst>
              <a:gd name="adj1" fmla="val 15406772"/>
              <a:gd name="adj2" fmla="val 428384"/>
            </a:avLst>
          </a:prstGeom>
          <a:ln w="12700">
            <a:solidFill>
              <a:schemeClr val="tx2"/>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sp>
        <p:nvSpPr>
          <p:cNvPr id="32" name="Arc 31">
            <a:extLst>
              <a:ext uri="{FF2B5EF4-FFF2-40B4-BE49-F238E27FC236}">
                <a16:creationId xmlns:a16="http://schemas.microsoft.com/office/drawing/2014/main" id="{4811DDA8-DF3D-C54B-9EDD-E461297E568C}"/>
              </a:ext>
            </a:extLst>
          </p:cNvPr>
          <p:cNvSpPr/>
          <p:nvPr/>
        </p:nvSpPr>
        <p:spPr>
          <a:xfrm rot="19892566" flipH="1" flipV="1">
            <a:off x="5532989" y="4904616"/>
            <a:ext cx="626374" cy="980568"/>
          </a:xfrm>
          <a:prstGeom prst="arc">
            <a:avLst>
              <a:gd name="adj1" fmla="val 15406772"/>
              <a:gd name="adj2" fmla="val 428384"/>
            </a:avLst>
          </a:prstGeom>
          <a:ln w="12700">
            <a:solidFill>
              <a:schemeClr val="tx2"/>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sp>
        <p:nvSpPr>
          <p:cNvPr id="33" name="Arc 32">
            <a:extLst>
              <a:ext uri="{FF2B5EF4-FFF2-40B4-BE49-F238E27FC236}">
                <a16:creationId xmlns:a16="http://schemas.microsoft.com/office/drawing/2014/main" id="{549C95E3-A137-8E46-91FB-0A40B9E3C7ED}"/>
              </a:ext>
            </a:extLst>
          </p:cNvPr>
          <p:cNvSpPr/>
          <p:nvPr/>
        </p:nvSpPr>
        <p:spPr>
          <a:xfrm rot="1707434" flipV="1">
            <a:off x="5669828" y="3419475"/>
            <a:ext cx="920799" cy="943200"/>
          </a:xfrm>
          <a:prstGeom prst="arc">
            <a:avLst>
              <a:gd name="adj1" fmla="val 14917354"/>
              <a:gd name="adj2" fmla="val 885501"/>
            </a:avLst>
          </a:prstGeom>
          <a:ln w="12700">
            <a:solidFill>
              <a:schemeClr val="tx2"/>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spTree>
    <p:extLst>
      <p:ext uri="{BB962C8B-B14F-4D97-AF65-F5344CB8AC3E}">
        <p14:creationId xmlns:p14="http://schemas.microsoft.com/office/powerpoint/2010/main" val="31292049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0" name="Straight Connector 19">
            <a:extLst>
              <a:ext uri="{FF2B5EF4-FFF2-40B4-BE49-F238E27FC236}">
                <a16:creationId xmlns:a16="http://schemas.microsoft.com/office/drawing/2014/main" id="{AA2F456D-CD97-0E4D-8609-C8E81575900F}"/>
              </a:ext>
            </a:extLst>
          </p:cNvPr>
          <p:cNvCxnSpPr>
            <a:cxnSpLocks/>
          </p:cNvCxnSpPr>
          <p:nvPr/>
        </p:nvCxnSpPr>
        <p:spPr>
          <a:xfrm>
            <a:off x="0" y="4538398"/>
            <a:ext cx="9144000" cy="0"/>
          </a:xfrm>
          <a:prstGeom prst="line">
            <a:avLst/>
          </a:prstGeom>
        </p:spPr>
        <p:style>
          <a:lnRef idx="1">
            <a:schemeClr val="accent4"/>
          </a:lnRef>
          <a:fillRef idx="0">
            <a:schemeClr val="accent4"/>
          </a:fillRef>
          <a:effectRef idx="0">
            <a:schemeClr val="accent4"/>
          </a:effectRef>
          <a:fontRef idx="minor">
            <a:schemeClr val="tx1"/>
          </a:fontRef>
        </p:style>
      </p:cxnSp>
      <p:pic>
        <p:nvPicPr>
          <p:cNvPr id="3" name="Picture 2">
            <a:extLst>
              <a:ext uri="{FF2B5EF4-FFF2-40B4-BE49-F238E27FC236}">
                <a16:creationId xmlns:a16="http://schemas.microsoft.com/office/drawing/2014/main" id="{8D194130-C6BF-AB49-B9E1-C1AC92B01C27}"/>
              </a:ext>
            </a:extLst>
          </p:cNvPr>
          <p:cNvPicPr>
            <a:picLocks noChangeAspect="1"/>
          </p:cNvPicPr>
          <p:nvPr/>
        </p:nvPicPr>
        <p:blipFill>
          <a:blip r:embed="rId3"/>
          <a:stretch>
            <a:fillRect/>
          </a:stretch>
        </p:blipFill>
        <p:spPr>
          <a:xfrm>
            <a:off x="1754836" y="205077"/>
            <a:ext cx="5634328" cy="4225746"/>
          </a:xfrm>
          <a:prstGeom prst="rect">
            <a:avLst/>
          </a:prstGeom>
        </p:spPr>
      </p:pic>
    </p:spTree>
    <p:extLst>
      <p:ext uri="{BB962C8B-B14F-4D97-AF65-F5344CB8AC3E}">
        <p14:creationId xmlns:p14="http://schemas.microsoft.com/office/powerpoint/2010/main" val="14819656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Straight Connector 11">
            <a:extLst>
              <a:ext uri="{FF2B5EF4-FFF2-40B4-BE49-F238E27FC236}">
                <a16:creationId xmlns:a16="http://schemas.microsoft.com/office/drawing/2014/main" id="{8F0A8F1C-BFB8-A94F-98CB-7CB600A50864}"/>
              </a:ext>
            </a:extLst>
          </p:cNvPr>
          <p:cNvCxnSpPr>
            <a:cxnSpLocks/>
          </p:cNvCxnSpPr>
          <p:nvPr/>
        </p:nvCxnSpPr>
        <p:spPr>
          <a:xfrm>
            <a:off x="10161" y="4538390"/>
            <a:ext cx="9144000" cy="0"/>
          </a:xfrm>
          <a:prstGeom prst="line">
            <a:avLst/>
          </a:prstGeom>
        </p:spPr>
        <p:style>
          <a:lnRef idx="1">
            <a:schemeClr val="accent4"/>
          </a:lnRef>
          <a:fillRef idx="0">
            <a:schemeClr val="accent4"/>
          </a:fillRef>
          <a:effectRef idx="0">
            <a:schemeClr val="accent4"/>
          </a:effectRef>
          <a:fontRef idx="minor">
            <a:schemeClr val="tx1"/>
          </a:fontRef>
        </p:style>
      </p:cxnSp>
      <p:sp>
        <p:nvSpPr>
          <p:cNvPr id="2" name="Title 1"/>
          <p:cNvSpPr>
            <a:spLocks noGrp="1"/>
          </p:cNvSpPr>
          <p:nvPr>
            <p:ph type="title"/>
          </p:nvPr>
        </p:nvSpPr>
        <p:spPr>
          <a:xfrm>
            <a:off x="319952" y="277484"/>
            <a:ext cx="7902388" cy="857250"/>
          </a:xfrm>
        </p:spPr>
        <p:txBody>
          <a:bodyPr/>
          <a:lstStyle/>
          <a:p>
            <a:r>
              <a:rPr lang="en-US" dirty="0"/>
              <a:t>Hybrid ES-RNN Model – Overview</a:t>
            </a:r>
          </a:p>
        </p:txBody>
      </p:sp>
      <p:sp>
        <p:nvSpPr>
          <p:cNvPr id="10" name="Content Placeholder 2">
            <a:extLst>
              <a:ext uri="{FF2B5EF4-FFF2-40B4-BE49-F238E27FC236}">
                <a16:creationId xmlns:a16="http://schemas.microsoft.com/office/drawing/2014/main" id="{AFDD5559-F341-6045-99BB-7C3296DD8851}"/>
              </a:ext>
            </a:extLst>
          </p:cNvPr>
          <p:cNvSpPr txBox="1">
            <a:spLocks/>
          </p:cNvSpPr>
          <p:nvPr/>
        </p:nvSpPr>
        <p:spPr>
          <a:xfrm>
            <a:off x="319952" y="941048"/>
            <a:ext cx="2735161" cy="2495323"/>
          </a:xfrm>
          <a:prstGeom prst="rect">
            <a:avLst/>
          </a:prstGeom>
        </p:spPr>
        <p:txBody>
          <a:bodyPr vert="horz" lIns="0" tIns="0" rIns="0" bIns="0" rtlCol="0">
            <a:noAutofit/>
          </a:bodyPr>
          <a:lstStyle>
            <a:lvl1pPr marL="0" indent="0" algn="l" defTabSz="457200" rtl="0" eaLnBrk="1" latinLnBrk="0" hangingPunct="1">
              <a:spcBef>
                <a:spcPts val="400"/>
              </a:spcBef>
              <a:buFont typeface="Arial"/>
              <a:buNone/>
              <a:defRPr sz="1400" kern="1200">
                <a:solidFill>
                  <a:srgbClr val="002A41"/>
                </a:solidFill>
                <a:latin typeface="Arial"/>
                <a:ea typeface="+mn-ea"/>
                <a:cs typeface="Arial"/>
              </a:defRPr>
            </a:lvl1pPr>
            <a:lvl2pPr marL="288000" indent="-288000" algn="l" defTabSz="457200" rtl="0" eaLnBrk="1" latinLnBrk="0" hangingPunct="1">
              <a:spcBef>
                <a:spcPts val="400"/>
              </a:spcBef>
              <a:buClr>
                <a:srgbClr val="68246D"/>
              </a:buClr>
              <a:buFont typeface="Arial"/>
              <a:buChar char="•"/>
              <a:defRPr sz="1400" kern="1200">
                <a:solidFill>
                  <a:srgbClr val="002A41"/>
                </a:solidFill>
                <a:latin typeface="Arial"/>
                <a:ea typeface="+mn-ea"/>
                <a:cs typeface="Arial"/>
              </a:defRPr>
            </a:lvl2pPr>
            <a:lvl3pPr marL="576000" indent="-288000" algn="l" defTabSz="457200" rtl="0" eaLnBrk="1" latinLnBrk="0" hangingPunct="1">
              <a:spcBef>
                <a:spcPts val="400"/>
              </a:spcBef>
              <a:buFont typeface="Lucida Grande"/>
              <a:buChar char="–"/>
              <a:defRPr sz="1400" kern="1200">
                <a:solidFill>
                  <a:srgbClr val="002A41"/>
                </a:solidFill>
                <a:latin typeface="Arial"/>
                <a:ea typeface="+mn-ea"/>
                <a:cs typeface="Arial"/>
              </a:defRPr>
            </a:lvl3pPr>
            <a:lvl4pPr marL="1600200" indent="-228600" algn="l" defTabSz="457200" rtl="0" eaLnBrk="1" latinLnBrk="0" hangingPunct="1">
              <a:spcBef>
                <a:spcPct val="20000"/>
              </a:spcBef>
              <a:buFont typeface="Arial"/>
              <a:buChar char="–"/>
              <a:defRPr sz="18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8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GB" b="1" dirty="0">
                <a:solidFill>
                  <a:schemeClr val="tx1"/>
                </a:solidFill>
              </a:rPr>
              <a:t>ES Component</a:t>
            </a:r>
          </a:p>
          <a:p>
            <a:pPr marL="285750" indent="-285750">
              <a:buFont typeface="Arial" panose="020B0604020202020204" pitchFamily="34" charset="0"/>
              <a:buChar char="•"/>
            </a:pPr>
            <a:r>
              <a:rPr lang="en-GB" dirty="0"/>
              <a:t>The dataset consists of </a:t>
            </a:r>
            <a:r>
              <a:rPr lang="en-GB" b="1" dirty="0"/>
              <a:t>multiple</a:t>
            </a:r>
            <a:r>
              <a:rPr lang="en-GB" dirty="0"/>
              <a:t> time series</a:t>
            </a:r>
          </a:p>
          <a:p>
            <a:pPr marL="285750" indent="-285750">
              <a:buFont typeface="Arial" panose="020B0604020202020204" pitchFamily="34" charset="0"/>
              <a:buChar char="•"/>
            </a:pPr>
            <a:r>
              <a:rPr lang="en-GB" dirty="0"/>
              <a:t>Each time series is fitted with an </a:t>
            </a:r>
            <a:r>
              <a:rPr lang="en-GB" b="1" dirty="0"/>
              <a:t>individual</a:t>
            </a:r>
            <a:r>
              <a:rPr lang="en-GB" dirty="0"/>
              <a:t> ES model</a:t>
            </a:r>
          </a:p>
          <a:p>
            <a:pPr marL="285750" indent="-285750">
              <a:buFont typeface="Arial" panose="020B0604020202020204" pitchFamily="34" charset="0"/>
              <a:buChar char="•"/>
            </a:pPr>
            <a:r>
              <a:rPr lang="en-GB" dirty="0"/>
              <a:t>The fitted level and seasonality values are used to </a:t>
            </a:r>
            <a:r>
              <a:rPr lang="en-GB" b="1" dirty="0"/>
              <a:t>de-seasonalise</a:t>
            </a:r>
            <a:r>
              <a:rPr lang="en-GB" dirty="0"/>
              <a:t> the series</a:t>
            </a:r>
          </a:p>
          <a:p>
            <a:endParaRPr lang="en-GB" dirty="0"/>
          </a:p>
        </p:txBody>
      </p:sp>
      <p:sp>
        <p:nvSpPr>
          <p:cNvPr id="8" name="Content Placeholder 2">
            <a:extLst>
              <a:ext uri="{FF2B5EF4-FFF2-40B4-BE49-F238E27FC236}">
                <a16:creationId xmlns:a16="http://schemas.microsoft.com/office/drawing/2014/main" id="{90841DD7-EE43-6F40-9ECD-DA8C0C7D5DE1}"/>
              </a:ext>
            </a:extLst>
          </p:cNvPr>
          <p:cNvSpPr txBox="1">
            <a:spLocks/>
          </p:cNvSpPr>
          <p:nvPr/>
        </p:nvSpPr>
        <p:spPr>
          <a:xfrm>
            <a:off x="3204419" y="941047"/>
            <a:ext cx="2735161" cy="3597343"/>
          </a:xfrm>
          <a:prstGeom prst="rect">
            <a:avLst/>
          </a:prstGeom>
        </p:spPr>
        <p:txBody>
          <a:bodyPr vert="horz" lIns="0" tIns="0" rIns="0" bIns="0" rtlCol="0">
            <a:noAutofit/>
          </a:bodyPr>
          <a:lstStyle>
            <a:lvl1pPr marL="0" indent="0" algn="l" defTabSz="457200" rtl="0" eaLnBrk="1" latinLnBrk="0" hangingPunct="1">
              <a:spcBef>
                <a:spcPts val="400"/>
              </a:spcBef>
              <a:buFont typeface="Arial"/>
              <a:buNone/>
              <a:defRPr sz="1400" kern="1200">
                <a:solidFill>
                  <a:srgbClr val="002A41"/>
                </a:solidFill>
                <a:latin typeface="Arial"/>
                <a:ea typeface="+mn-ea"/>
                <a:cs typeface="Arial"/>
              </a:defRPr>
            </a:lvl1pPr>
            <a:lvl2pPr marL="288000" indent="-288000" algn="l" defTabSz="457200" rtl="0" eaLnBrk="1" latinLnBrk="0" hangingPunct="1">
              <a:spcBef>
                <a:spcPts val="400"/>
              </a:spcBef>
              <a:buClr>
                <a:srgbClr val="68246D"/>
              </a:buClr>
              <a:buFont typeface="Arial"/>
              <a:buChar char="•"/>
              <a:defRPr sz="1400" kern="1200">
                <a:solidFill>
                  <a:srgbClr val="002A41"/>
                </a:solidFill>
                <a:latin typeface="Arial"/>
                <a:ea typeface="+mn-ea"/>
                <a:cs typeface="Arial"/>
              </a:defRPr>
            </a:lvl2pPr>
            <a:lvl3pPr marL="576000" indent="-288000" algn="l" defTabSz="457200" rtl="0" eaLnBrk="1" latinLnBrk="0" hangingPunct="1">
              <a:spcBef>
                <a:spcPts val="400"/>
              </a:spcBef>
              <a:buFont typeface="Lucida Grande"/>
              <a:buChar char="–"/>
              <a:defRPr sz="1400" kern="1200">
                <a:solidFill>
                  <a:srgbClr val="002A41"/>
                </a:solidFill>
                <a:latin typeface="Arial"/>
                <a:ea typeface="+mn-ea"/>
                <a:cs typeface="Arial"/>
              </a:defRPr>
            </a:lvl3pPr>
            <a:lvl4pPr marL="1600200" indent="-228600" algn="l" defTabSz="457200" rtl="0" eaLnBrk="1" latinLnBrk="0" hangingPunct="1">
              <a:spcBef>
                <a:spcPct val="20000"/>
              </a:spcBef>
              <a:buFont typeface="Arial"/>
              <a:buChar char="–"/>
              <a:defRPr sz="18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8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GB" b="1" dirty="0">
                <a:solidFill>
                  <a:schemeClr val="tx1"/>
                </a:solidFill>
              </a:rPr>
              <a:t>LSTM Component</a:t>
            </a:r>
          </a:p>
          <a:p>
            <a:pPr marL="285750" indent="-285750">
              <a:buFont typeface="Arial" panose="020B0604020202020204" pitchFamily="34" charset="0"/>
              <a:buChar char="•"/>
            </a:pPr>
            <a:r>
              <a:rPr lang="en-GB" dirty="0"/>
              <a:t>The LSTM has </a:t>
            </a:r>
            <a:r>
              <a:rPr lang="en-GB" b="1" i="1" dirty="0"/>
              <a:t>dilated </a:t>
            </a:r>
            <a:r>
              <a:rPr lang="en-GB" b="1" dirty="0"/>
              <a:t>connections</a:t>
            </a:r>
            <a:r>
              <a:rPr lang="en-GB" dirty="0"/>
              <a:t> between seasonally separated values</a:t>
            </a:r>
          </a:p>
          <a:p>
            <a:pPr marL="285750" indent="-285750">
              <a:buFont typeface="Arial" panose="020B0604020202020204" pitchFamily="34" charset="0"/>
              <a:buChar char="•"/>
            </a:pPr>
            <a:r>
              <a:rPr lang="en-GB" dirty="0"/>
              <a:t>The LSTM output passes through </a:t>
            </a:r>
            <a:r>
              <a:rPr lang="en-GB" b="1" i="1" dirty="0"/>
              <a:t>tanh</a:t>
            </a:r>
            <a:r>
              <a:rPr lang="en-GB" i="1" dirty="0"/>
              <a:t> </a:t>
            </a:r>
            <a:r>
              <a:rPr lang="en-GB" dirty="0"/>
              <a:t>and fully-connected layers to give an output of the correct length</a:t>
            </a:r>
          </a:p>
        </p:txBody>
      </p:sp>
      <p:sp>
        <p:nvSpPr>
          <p:cNvPr id="9" name="Content Placeholder 2">
            <a:extLst>
              <a:ext uri="{FF2B5EF4-FFF2-40B4-BE49-F238E27FC236}">
                <a16:creationId xmlns:a16="http://schemas.microsoft.com/office/drawing/2014/main" id="{457596AB-0AA8-004F-B45F-0BAD10A8A775}"/>
              </a:ext>
            </a:extLst>
          </p:cNvPr>
          <p:cNvSpPr txBox="1">
            <a:spLocks/>
          </p:cNvSpPr>
          <p:nvPr/>
        </p:nvSpPr>
        <p:spPr>
          <a:xfrm>
            <a:off x="6088887" y="934563"/>
            <a:ext cx="2829581" cy="2914650"/>
          </a:xfrm>
          <a:prstGeom prst="rect">
            <a:avLst/>
          </a:prstGeom>
        </p:spPr>
        <p:txBody>
          <a:bodyPr vert="horz" lIns="0" tIns="0" rIns="0" bIns="0" rtlCol="0">
            <a:noAutofit/>
          </a:bodyPr>
          <a:lstStyle>
            <a:lvl1pPr marL="0" indent="0" algn="l" defTabSz="457200" rtl="0" eaLnBrk="1" latinLnBrk="0" hangingPunct="1">
              <a:spcBef>
                <a:spcPts val="400"/>
              </a:spcBef>
              <a:buFont typeface="Arial"/>
              <a:buNone/>
              <a:defRPr sz="1400" kern="1200">
                <a:solidFill>
                  <a:srgbClr val="002A41"/>
                </a:solidFill>
                <a:latin typeface="Arial"/>
                <a:ea typeface="+mn-ea"/>
                <a:cs typeface="Arial"/>
              </a:defRPr>
            </a:lvl1pPr>
            <a:lvl2pPr marL="288000" indent="-288000" algn="l" defTabSz="457200" rtl="0" eaLnBrk="1" latinLnBrk="0" hangingPunct="1">
              <a:spcBef>
                <a:spcPts val="400"/>
              </a:spcBef>
              <a:buClr>
                <a:srgbClr val="68246D"/>
              </a:buClr>
              <a:buFont typeface="Arial"/>
              <a:buChar char="•"/>
              <a:defRPr sz="1400" kern="1200">
                <a:solidFill>
                  <a:srgbClr val="002A41"/>
                </a:solidFill>
                <a:latin typeface="Arial"/>
                <a:ea typeface="+mn-ea"/>
                <a:cs typeface="Arial"/>
              </a:defRPr>
            </a:lvl2pPr>
            <a:lvl3pPr marL="576000" indent="-288000" algn="l" defTabSz="457200" rtl="0" eaLnBrk="1" latinLnBrk="0" hangingPunct="1">
              <a:spcBef>
                <a:spcPts val="400"/>
              </a:spcBef>
              <a:buFont typeface="Lucida Grande"/>
              <a:buChar char="–"/>
              <a:defRPr sz="1400" kern="1200">
                <a:solidFill>
                  <a:srgbClr val="002A41"/>
                </a:solidFill>
                <a:latin typeface="Arial"/>
                <a:ea typeface="+mn-ea"/>
                <a:cs typeface="Arial"/>
              </a:defRPr>
            </a:lvl3pPr>
            <a:lvl4pPr marL="1600200" indent="-228600" algn="l" defTabSz="457200" rtl="0" eaLnBrk="1" latinLnBrk="0" hangingPunct="1">
              <a:spcBef>
                <a:spcPct val="20000"/>
              </a:spcBef>
              <a:buFont typeface="Arial"/>
              <a:buChar char="–"/>
              <a:defRPr sz="18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8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b="1" dirty="0">
                <a:solidFill>
                  <a:schemeClr val="tx1"/>
                </a:solidFill>
              </a:rPr>
              <a:t>Ensembling</a:t>
            </a:r>
          </a:p>
          <a:p>
            <a:pPr marL="285750" indent="-285750">
              <a:buFont typeface="Arial" panose="020B0604020202020204" pitchFamily="34" charset="0"/>
              <a:buChar char="•"/>
            </a:pPr>
            <a:r>
              <a:rPr lang="en-GB" dirty="0"/>
              <a:t>Forecasts are taken from the final five training </a:t>
            </a:r>
            <a:r>
              <a:rPr lang="en-GB" i="1" dirty="0"/>
              <a:t>epochs</a:t>
            </a:r>
            <a:r>
              <a:rPr lang="en-GB" dirty="0"/>
              <a:t> and averaged to </a:t>
            </a:r>
            <a:r>
              <a:rPr lang="en-GB" b="1" dirty="0"/>
              <a:t>prevent overfitting</a:t>
            </a:r>
          </a:p>
          <a:p>
            <a:pPr marL="285750" indent="-285750">
              <a:buFont typeface="Arial" panose="020B0604020202020204" pitchFamily="34" charset="0"/>
              <a:buChar char="•"/>
            </a:pPr>
            <a:r>
              <a:rPr lang="en-GB" dirty="0"/>
              <a:t>The entire training procedure is </a:t>
            </a:r>
            <a:r>
              <a:rPr lang="en-GB" b="1" dirty="0"/>
              <a:t>repeated three times </a:t>
            </a:r>
            <a:r>
              <a:rPr lang="en-GB" dirty="0"/>
              <a:t>and the forecasts averaged to further improve performance</a:t>
            </a:r>
          </a:p>
          <a:p>
            <a:pPr marL="285750" indent="-285750">
              <a:buFont typeface="Arial" panose="020B0604020202020204" pitchFamily="34" charset="0"/>
              <a:buChar char="•"/>
            </a:pPr>
            <a:endParaRPr lang="en-US" dirty="0"/>
          </a:p>
          <a:p>
            <a:endParaRPr lang="en-US" dirty="0"/>
          </a:p>
          <a:p>
            <a:endParaRPr lang="en-US" b="1" dirty="0">
              <a:solidFill>
                <a:srgbClr val="68246D"/>
              </a:solidFill>
            </a:endParaRPr>
          </a:p>
          <a:p>
            <a:endParaRPr lang="en-US" dirty="0"/>
          </a:p>
        </p:txBody>
      </p:sp>
      <p:grpSp>
        <p:nvGrpSpPr>
          <p:cNvPr id="41" name="Group 40">
            <a:extLst>
              <a:ext uri="{FF2B5EF4-FFF2-40B4-BE49-F238E27FC236}">
                <a16:creationId xmlns:a16="http://schemas.microsoft.com/office/drawing/2014/main" id="{FF2F8FD3-B41A-2A43-B3F1-F4BB1401FEF7}"/>
              </a:ext>
            </a:extLst>
          </p:cNvPr>
          <p:cNvGrpSpPr/>
          <p:nvPr/>
        </p:nvGrpSpPr>
        <p:grpSpPr>
          <a:xfrm>
            <a:off x="528037" y="3119375"/>
            <a:ext cx="1058323" cy="1070819"/>
            <a:chOff x="1158370" y="3363102"/>
            <a:chExt cx="1058323" cy="1070819"/>
          </a:xfrm>
        </p:grpSpPr>
        <p:grpSp>
          <p:nvGrpSpPr>
            <p:cNvPr id="42" name="Group 41">
              <a:extLst>
                <a:ext uri="{FF2B5EF4-FFF2-40B4-BE49-F238E27FC236}">
                  <a16:creationId xmlns:a16="http://schemas.microsoft.com/office/drawing/2014/main" id="{1CC29ED5-498E-E242-B058-6FC36BF28BE1}"/>
                </a:ext>
              </a:extLst>
            </p:cNvPr>
            <p:cNvGrpSpPr/>
            <p:nvPr/>
          </p:nvGrpSpPr>
          <p:grpSpPr>
            <a:xfrm>
              <a:off x="1158370" y="3363102"/>
              <a:ext cx="1058323" cy="1070819"/>
              <a:chOff x="1159865" y="3347950"/>
              <a:chExt cx="1058323" cy="1070819"/>
            </a:xfrm>
          </p:grpSpPr>
          <p:sp>
            <p:nvSpPr>
              <p:cNvPr id="44" name="Oval 43">
                <a:extLst>
                  <a:ext uri="{FF2B5EF4-FFF2-40B4-BE49-F238E27FC236}">
                    <a16:creationId xmlns:a16="http://schemas.microsoft.com/office/drawing/2014/main" id="{476E986C-4D08-2145-AED8-87E343A546D3}"/>
                  </a:ext>
                </a:extLst>
              </p:cNvPr>
              <p:cNvSpPr/>
              <p:nvPr/>
            </p:nvSpPr>
            <p:spPr>
              <a:xfrm>
                <a:off x="1159865" y="3360446"/>
                <a:ext cx="1058323" cy="1058323"/>
              </a:xfrm>
              <a:prstGeom prst="ellipse">
                <a:avLst/>
              </a:prstGeom>
              <a:noFill/>
              <a:ln w="28575">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45" name="TextBox 44">
                <a:extLst>
                  <a:ext uri="{FF2B5EF4-FFF2-40B4-BE49-F238E27FC236}">
                    <a16:creationId xmlns:a16="http://schemas.microsoft.com/office/drawing/2014/main" id="{FDE80B11-B2C4-C942-9E3D-493603D74114}"/>
                  </a:ext>
                </a:extLst>
              </p:cNvPr>
              <p:cNvSpPr txBox="1"/>
              <p:nvPr/>
            </p:nvSpPr>
            <p:spPr>
              <a:xfrm>
                <a:off x="1517052" y="3347950"/>
                <a:ext cx="366536" cy="461665"/>
              </a:xfrm>
              <a:prstGeom prst="rect">
                <a:avLst/>
              </a:prstGeom>
              <a:noFill/>
            </p:spPr>
            <p:txBody>
              <a:bodyPr wrap="square" rtlCol="0">
                <a:spAutoFit/>
              </a:bodyPr>
              <a:lstStyle/>
              <a:p>
                <a:r>
                  <a:rPr lang="en-GB" sz="2400" b="1" dirty="0"/>
                  <a:t>1</a:t>
                </a:r>
              </a:p>
            </p:txBody>
          </p:sp>
          <p:sp>
            <p:nvSpPr>
              <p:cNvPr id="46" name="TextBox 45">
                <a:extLst>
                  <a:ext uri="{FF2B5EF4-FFF2-40B4-BE49-F238E27FC236}">
                    <a16:creationId xmlns:a16="http://schemas.microsoft.com/office/drawing/2014/main" id="{E009DD39-BDAC-504A-B9EE-168DDB93948C}"/>
                  </a:ext>
                </a:extLst>
              </p:cNvPr>
              <p:cNvSpPr txBox="1"/>
              <p:nvPr/>
            </p:nvSpPr>
            <p:spPr>
              <a:xfrm>
                <a:off x="1231345" y="3757437"/>
                <a:ext cx="937949" cy="523220"/>
              </a:xfrm>
              <a:prstGeom prst="rect">
                <a:avLst/>
              </a:prstGeom>
              <a:noFill/>
            </p:spPr>
            <p:txBody>
              <a:bodyPr wrap="none" rtlCol="0">
                <a:spAutoFit/>
              </a:bodyPr>
              <a:lstStyle/>
              <a:p>
                <a:r>
                  <a:rPr lang="en-GB" sz="1400" dirty="0"/>
                  <a:t>Individual</a:t>
                </a:r>
              </a:p>
              <a:p>
                <a:r>
                  <a:rPr lang="en-GB" sz="1400" dirty="0"/>
                  <a:t>ES Models</a:t>
                </a:r>
              </a:p>
            </p:txBody>
          </p:sp>
        </p:grpSp>
        <p:cxnSp>
          <p:nvCxnSpPr>
            <p:cNvPr id="43" name="Straight Connector 42">
              <a:extLst>
                <a:ext uri="{FF2B5EF4-FFF2-40B4-BE49-F238E27FC236}">
                  <a16:creationId xmlns:a16="http://schemas.microsoft.com/office/drawing/2014/main" id="{B0410FF8-DA93-9140-9D6E-061C5F8D2BFB}"/>
                </a:ext>
              </a:extLst>
            </p:cNvPr>
            <p:cNvCxnSpPr>
              <a:cxnSpLocks/>
            </p:cNvCxnSpPr>
            <p:nvPr/>
          </p:nvCxnSpPr>
          <p:spPr>
            <a:xfrm>
              <a:off x="1172090" y="3772589"/>
              <a:ext cx="1018660" cy="0"/>
            </a:xfrm>
            <a:prstGeom prst="line">
              <a:avLst/>
            </a:prstGeom>
            <a:ln>
              <a:solidFill>
                <a:schemeClr val="tx2"/>
              </a:solidFill>
            </a:ln>
            <a:effectLst/>
          </p:spPr>
          <p:style>
            <a:lnRef idx="2">
              <a:schemeClr val="accent1"/>
            </a:lnRef>
            <a:fillRef idx="0">
              <a:schemeClr val="accent1"/>
            </a:fillRef>
            <a:effectRef idx="1">
              <a:schemeClr val="accent1"/>
            </a:effectRef>
            <a:fontRef idx="minor">
              <a:schemeClr val="tx1"/>
            </a:fontRef>
          </p:style>
        </p:cxnSp>
      </p:grpSp>
      <p:grpSp>
        <p:nvGrpSpPr>
          <p:cNvPr id="47" name="Group 46">
            <a:extLst>
              <a:ext uri="{FF2B5EF4-FFF2-40B4-BE49-F238E27FC236}">
                <a16:creationId xmlns:a16="http://schemas.microsoft.com/office/drawing/2014/main" id="{0526CBB7-7762-4B4C-B717-2C43DF03686A}"/>
              </a:ext>
            </a:extLst>
          </p:cNvPr>
          <p:cNvGrpSpPr/>
          <p:nvPr/>
        </p:nvGrpSpPr>
        <p:grpSpPr>
          <a:xfrm>
            <a:off x="2282488" y="3131871"/>
            <a:ext cx="1058323" cy="1070819"/>
            <a:chOff x="1158370" y="3363102"/>
            <a:chExt cx="1058323" cy="1070819"/>
          </a:xfrm>
        </p:grpSpPr>
        <p:grpSp>
          <p:nvGrpSpPr>
            <p:cNvPr id="48" name="Group 47">
              <a:extLst>
                <a:ext uri="{FF2B5EF4-FFF2-40B4-BE49-F238E27FC236}">
                  <a16:creationId xmlns:a16="http://schemas.microsoft.com/office/drawing/2014/main" id="{3D7265BB-9915-1640-9259-89311947793F}"/>
                </a:ext>
              </a:extLst>
            </p:cNvPr>
            <p:cNvGrpSpPr/>
            <p:nvPr/>
          </p:nvGrpSpPr>
          <p:grpSpPr>
            <a:xfrm>
              <a:off x="1158370" y="3363102"/>
              <a:ext cx="1058323" cy="1070819"/>
              <a:chOff x="1159865" y="3347950"/>
              <a:chExt cx="1058323" cy="1070819"/>
            </a:xfrm>
          </p:grpSpPr>
          <p:sp>
            <p:nvSpPr>
              <p:cNvPr id="50" name="Oval 49">
                <a:extLst>
                  <a:ext uri="{FF2B5EF4-FFF2-40B4-BE49-F238E27FC236}">
                    <a16:creationId xmlns:a16="http://schemas.microsoft.com/office/drawing/2014/main" id="{82DF6D01-D2DE-9F4E-815C-9451BD345549}"/>
                  </a:ext>
                </a:extLst>
              </p:cNvPr>
              <p:cNvSpPr/>
              <p:nvPr/>
            </p:nvSpPr>
            <p:spPr>
              <a:xfrm>
                <a:off x="1159865" y="3360446"/>
                <a:ext cx="1058323" cy="1058323"/>
              </a:xfrm>
              <a:prstGeom prst="ellipse">
                <a:avLst/>
              </a:prstGeom>
              <a:noFill/>
              <a:ln w="28575">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51" name="TextBox 50">
                <a:extLst>
                  <a:ext uri="{FF2B5EF4-FFF2-40B4-BE49-F238E27FC236}">
                    <a16:creationId xmlns:a16="http://schemas.microsoft.com/office/drawing/2014/main" id="{1344A3E6-623A-9846-8CB0-A79095E2FD35}"/>
                  </a:ext>
                </a:extLst>
              </p:cNvPr>
              <p:cNvSpPr txBox="1"/>
              <p:nvPr/>
            </p:nvSpPr>
            <p:spPr>
              <a:xfrm>
                <a:off x="1517052" y="3347950"/>
                <a:ext cx="366536" cy="461665"/>
              </a:xfrm>
              <a:prstGeom prst="rect">
                <a:avLst/>
              </a:prstGeom>
              <a:noFill/>
            </p:spPr>
            <p:txBody>
              <a:bodyPr wrap="square" rtlCol="0">
                <a:spAutoFit/>
              </a:bodyPr>
              <a:lstStyle/>
              <a:p>
                <a:r>
                  <a:rPr lang="en-GB" sz="2400" b="1" dirty="0"/>
                  <a:t>2</a:t>
                </a:r>
              </a:p>
            </p:txBody>
          </p:sp>
          <p:sp>
            <p:nvSpPr>
              <p:cNvPr id="52" name="TextBox 51">
                <a:extLst>
                  <a:ext uri="{FF2B5EF4-FFF2-40B4-BE49-F238E27FC236}">
                    <a16:creationId xmlns:a16="http://schemas.microsoft.com/office/drawing/2014/main" id="{A6CD189C-C7D3-9746-A05A-48479228F37E}"/>
                  </a:ext>
                </a:extLst>
              </p:cNvPr>
              <p:cNvSpPr txBox="1"/>
              <p:nvPr/>
            </p:nvSpPr>
            <p:spPr>
              <a:xfrm>
                <a:off x="1197690" y="3729323"/>
                <a:ext cx="1015021" cy="523220"/>
              </a:xfrm>
              <a:prstGeom prst="rect">
                <a:avLst/>
              </a:prstGeom>
              <a:noFill/>
            </p:spPr>
            <p:txBody>
              <a:bodyPr wrap="none" rtlCol="0">
                <a:spAutoFit/>
              </a:bodyPr>
              <a:lstStyle/>
              <a:p>
                <a:pPr algn="ctr"/>
                <a:r>
                  <a:rPr lang="en-GB" sz="1400" dirty="0"/>
                  <a:t>Remove</a:t>
                </a:r>
              </a:p>
              <a:p>
                <a:r>
                  <a:rPr lang="en-GB" sz="1400" dirty="0"/>
                  <a:t>Seasonality</a:t>
                </a:r>
              </a:p>
            </p:txBody>
          </p:sp>
        </p:grpSp>
        <p:cxnSp>
          <p:nvCxnSpPr>
            <p:cNvPr id="49" name="Straight Connector 48">
              <a:extLst>
                <a:ext uri="{FF2B5EF4-FFF2-40B4-BE49-F238E27FC236}">
                  <a16:creationId xmlns:a16="http://schemas.microsoft.com/office/drawing/2014/main" id="{D3172F65-6640-2E42-B557-2279206183B7}"/>
                </a:ext>
              </a:extLst>
            </p:cNvPr>
            <p:cNvCxnSpPr>
              <a:cxnSpLocks/>
            </p:cNvCxnSpPr>
            <p:nvPr/>
          </p:nvCxnSpPr>
          <p:spPr>
            <a:xfrm>
              <a:off x="1172090" y="3772589"/>
              <a:ext cx="1018660" cy="0"/>
            </a:xfrm>
            <a:prstGeom prst="line">
              <a:avLst/>
            </a:prstGeom>
            <a:ln>
              <a:solidFill>
                <a:schemeClr val="tx2"/>
              </a:solidFill>
            </a:ln>
            <a:effectLst/>
          </p:spPr>
          <p:style>
            <a:lnRef idx="2">
              <a:schemeClr val="accent1"/>
            </a:lnRef>
            <a:fillRef idx="0">
              <a:schemeClr val="accent1"/>
            </a:fillRef>
            <a:effectRef idx="1">
              <a:schemeClr val="accent1"/>
            </a:effectRef>
            <a:fontRef idx="minor">
              <a:schemeClr val="tx1"/>
            </a:fontRef>
          </p:style>
        </p:cxnSp>
      </p:grpSp>
      <p:grpSp>
        <p:nvGrpSpPr>
          <p:cNvPr id="53" name="Group 52">
            <a:extLst>
              <a:ext uri="{FF2B5EF4-FFF2-40B4-BE49-F238E27FC236}">
                <a16:creationId xmlns:a16="http://schemas.microsoft.com/office/drawing/2014/main" id="{41C5BCC9-D599-1245-BE18-C327A407875C}"/>
              </a:ext>
            </a:extLst>
          </p:cNvPr>
          <p:cNvGrpSpPr/>
          <p:nvPr/>
        </p:nvGrpSpPr>
        <p:grpSpPr>
          <a:xfrm>
            <a:off x="4041706" y="3119375"/>
            <a:ext cx="1058323" cy="1070819"/>
            <a:chOff x="1158370" y="3363102"/>
            <a:chExt cx="1058323" cy="1070819"/>
          </a:xfrm>
        </p:grpSpPr>
        <p:grpSp>
          <p:nvGrpSpPr>
            <p:cNvPr id="54" name="Group 53">
              <a:extLst>
                <a:ext uri="{FF2B5EF4-FFF2-40B4-BE49-F238E27FC236}">
                  <a16:creationId xmlns:a16="http://schemas.microsoft.com/office/drawing/2014/main" id="{DD7F3C83-45AA-0D43-98FB-1426930BDB94}"/>
                </a:ext>
              </a:extLst>
            </p:cNvPr>
            <p:cNvGrpSpPr/>
            <p:nvPr/>
          </p:nvGrpSpPr>
          <p:grpSpPr>
            <a:xfrm>
              <a:off x="1158370" y="3363102"/>
              <a:ext cx="1058323" cy="1070819"/>
              <a:chOff x="1159865" y="3347950"/>
              <a:chExt cx="1058323" cy="1070819"/>
            </a:xfrm>
          </p:grpSpPr>
          <p:sp>
            <p:nvSpPr>
              <p:cNvPr id="56" name="Oval 55">
                <a:extLst>
                  <a:ext uri="{FF2B5EF4-FFF2-40B4-BE49-F238E27FC236}">
                    <a16:creationId xmlns:a16="http://schemas.microsoft.com/office/drawing/2014/main" id="{C5788562-D148-FF44-8230-5F48D42A0C2B}"/>
                  </a:ext>
                </a:extLst>
              </p:cNvPr>
              <p:cNvSpPr/>
              <p:nvPr/>
            </p:nvSpPr>
            <p:spPr>
              <a:xfrm>
                <a:off x="1159865" y="3360446"/>
                <a:ext cx="1058323" cy="1058323"/>
              </a:xfrm>
              <a:prstGeom prst="ellipse">
                <a:avLst/>
              </a:prstGeom>
              <a:noFill/>
              <a:ln w="28575">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57" name="TextBox 56">
                <a:extLst>
                  <a:ext uri="{FF2B5EF4-FFF2-40B4-BE49-F238E27FC236}">
                    <a16:creationId xmlns:a16="http://schemas.microsoft.com/office/drawing/2014/main" id="{7EBE0DA7-E699-0441-90E2-E7FBF91CB748}"/>
                  </a:ext>
                </a:extLst>
              </p:cNvPr>
              <p:cNvSpPr txBox="1"/>
              <p:nvPr/>
            </p:nvSpPr>
            <p:spPr>
              <a:xfrm>
                <a:off x="1517052" y="3347950"/>
                <a:ext cx="366536" cy="461665"/>
              </a:xfrm>
              <a:prstGeom prst="rect">
                <a:avLst/>
              </a:prstGeom>
              <a:noFill/>
            </p:spPr>
            <p:txBody>
              <a:bodyPr wrap="square" rtlCol="0">
                <a:spAutoFit/>
              </a:bodyPr>
              <a:lstStyle/>
              <a:p>
                <a:r>
                  <a:rPr lang="en-GB" sz="2400" b="1" dirty="0"/>
                  <a:t>3</a:t>
                </a:r>
              </a:p>
            </p:txBody>
          </p:sp>
          <p:sp>
            <p:nvSpPr>
              <p:cNvPr id="58" name="TextBox 57">
                <a:extLst>
                  <a:ext uri="{FF2B5EF4-FFF2-40B4-BE49-F238E27FC236}">
                    <a16:creationId xmlns:a16="http://schemas.microsoft.com/office/drawing/2014/main" id="{D7CF4945-2E51-EE47-9370-77434DD7DF2B}"/>
                  </a:ext>
                </a:extLst>
              </p:cNvPr>
              <p:cNvSpPr txBox="1"/>
              <p:nvPr/>
            </p:nvSpPr>
            <p:spPr>
              <a:xfrm>
                <a:off x="1346890" y="3771307"/>
                <a:ext cx="706860" cy="523220"/>
              </a:xfrm>
              <a:prstGeom prst="rect">
                <a:avLst/>
              </a:prstGeom>
              <a:noFill/>
            </p:spPr>
            <p:txBody>
              <a:bodyPr wrap="none" rtlCol="0">
                <a:spAutoFit/>
              </a:bodyPr>
              <a:lstStyle/>
              <a:p>
                <a:pPr algn="ctr"/>
                <a:r>
                  <a:rPr lang="en-GB" sz="1400" dirty="0"/>
                  <a:t>Dilated</a:t>
                </a:r>
              </a:p>
              <a:p>
                <a:pPr algn="ctr"/>
                <a:r>
                  <a:rPr lang="en-GB" sz="1400" dirty="0"/>
                  <a:t>LSTM</a:t>
                </a:r>
              </a:p>
            </p:txBody>
          </p:sp>
        </p:grpSp>
        <p:cxnSp>
          <p:nvCxnSpPr>
            <p:cNvPr id="55" name="Straight Connector 54">
              <a:extLst>
                <a:ext uri="{FF2B5EF4-FFF2-40B4-BE49-F238E27FC236}">
                  <a16:creationId xmlns:a16="http://schemas.microsoft.com/office/drawing/2014/main" id="{9509D3C1-7D7E-5D48-A39B-B0A3EED9866C}"/>
                </a:ext>
              </a:extLst>
            </p:cNvPr>
            <p:cNvCxnSpPr>
              <a:cxnSpLocks/>
            </p:cNvCxnSpPr>
            <p:nvPr/>
          </p:nvCxnSpPr>
          <p:spPr>
            <a:xfrm>
              <a:off x="1172090" y="3772589"/>
              <a:ext cx="1018660" cy="0"/>
            </a:xfrm>
            <a:prstGeom prst="line">
              <a:avLst/>
            </a:prstGeom>
            <a:ln>
              <a:solidFill>
                <a:schemeClr val="tx2"/>
              </a:solidFill>
            </a:ln>
            <a:effectLst/>
          </p:spPr>
          <p:style>
            <a:lnRef idx="2">
              <a:schemeClr val="accent1"/>
            </a:lnRef>
            <a:fillRef idx="0">
              <a:schemeClr val="accent1"/>
            </a:fillRef>
            <a:effectRef idx="1">
              <a:schemeClr val="accent1"/>
            </a:effectRef>
            <a:fontRef idx="minor">
              <a:schemeClr val="tx1"/>
            </a:fontRef>
          </p:style>
        </p:cxnSp>
      </p:grpSp>
      <p:grpSp>
        <p:nvGrpSpPr>
          <p:cNvPr id="59" name="Group 58">
            <a:extLst>
              <a:ext uri="{FF2B5EF4-FFF2-40B4-BE49-F238E27FC236}">
                <a16:creationId xmlns:a16="http://schemas.microsoft.com/office/drawing/2014/main" id="{20366CF4-E601-7D41-BCF2-57D02D48A51F}"/>
              </a:ext>
            </a:extLst>
          </p:cNvPr>
          <p:cNvGrpSpPr/>
          <p:nvPr/>
        </p:nvGrpSpPr>
        <p:grpSpPr>
          <a:xfrm>
            <a:off x="5742176" y="3138118"/>
            <a:ext cx="1188916" cy="1070819"/>
            <a:chOff x="1095746" y="3363102"/>
            <a:chExt cx="1188916" cy="1070819"/>
          </a:xfrm>
        </p:grpSpPr>
        <p:grpSp>
          <p:nvGrpSpPr>
            <p:cNvPr id="60" name="Group 59">
              <a:extLst>
                <a:ext uri="{FF2B5EF4-FFF2-40B4-BE49-F238E27FC236}">
                  <a16:creationId xmlns:a16="http://schemas.microsoft.com/office/drawing/2014/main" id="{15F199C2-2D8A-8B40-A674-1AC224597565}"/>
                </a:ext>
              </a:extLst>
            </p:cNvPr>
            <p:cNvGrpSpPr/>
            <p:nvPr/>
          </p:nvGrpSpPr>
          <p:grpSpPr>
            <a:xfrm>
              <a:off x="1095746" y="3363102"/>
              <a:ext cx="1188916" cy="1070819"/>
              <a:chOff x="1097241" y="3347950"/>
              <a:chExt cx="1188916" cy="1070819"/>
            </a:xfrm>
          </p:grpSpPr>
          <p:sp>
            <p:nvSpPr>
              <p:cNvPr id="62" name="Oval 61">
                <a:extLst>
                  <a:ext uri="{FF2B5EF4-FFF2-40B4-BE49-F238E27FC236}">
                    <a16:creationId xmlns:a16="http://schemas.microsoft.com/office/drawing/2014/main" id="{3DABA918-CBF9-3345-BBE8-A14119C95414}"/>
                  </a:ext>
                </a:extLst>
              </p:cNvPr>
              <p:cNvSpPr/>
              <p:nvPr/>
            </p:nvSpPr>
            <p:spPr>
              <a:xfrm>
                <a:off x="1159865" y="3360446"/>
                <a:ext cx="1058323" cy="1058323"/>
              </a:xfrm>
              <a:prstGeom prst="ellipse">
                <a:avLst/>
              </a:prstGeom>
              <a:noFill/>
              <a:ln w="28575">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63" name="TextBox 62">
                <a:extLst>
                  <a:ext uri="{FF2B5EF4-FFF2-40B4-BE49-F238E27FC236}">
                    <a16:creationId xmlns:a16="http://schemas.microsoft.com/office/drawing/2014/main" id="{266F7C0F-2480-464E-AC00-67BF0CA1C9ED}"/>
                  </a:ext>
                </a:extLst>
              </p:cNvPr>
              <p:cNvSpPr txBox="1"/>
              <p:nvPr/>
            </p:nvSpPr>
            <p:spPr>
              <a:xfrm>
                <a:off x="1517052" y="3347950"/>
                <a:ext cx="366536" cy="461665"/>
              </a:xfrm>
              <a:prstGeom prst="rect">
                <a:avLst/>
              </a:prstGeom>
              <a:noFill/>
            </p:spPr>
            <p:txBody>
              <a:bodyPr wrap="square" rtlCol="0">
                <a:spAutoFit/>
              </a:bodyPr>
              <a:lstStyle/>
              <a:p>
                <a:r>
                  <a:rPr lang="en-GB" sz="2400" b="1" dirty="0"/>
                  <a:t>4</a:t>
                </a:r>
              </a:p>
            </p:txBody>
          </p:sp>
          <p:sp>
            <p:nvSpPr>
              <p:cNvPr id="64" name="TextBox 63">
                <a:extLst>
                  <a:ext uri="{FF2B5EF4-FFF2-40B4-BE49-F238E27FC236}">
                    <a16:creationId xmlns:a16="http://schemas.microsoft.com/office/drawing/2014/main" id="{0BD4FD19-DB45-634B-8628-133E20B4ACD6}"/>
                  </a:ext>
                </a:extLst>
              </p:cNvPr>
              <p:cNvSpPr txBox="1"/>
              <p:nvPr/>
            </p:nvSpPr>
            <p:spPr>
              <a:xfrm>
                <a:off x="1097241" y="3751190"/>
                <a:ext cx="1188916" cy="523220"/>
              </a:xfrm>
              <a:prstGeom prst="rect">
                <a:avLst/>
              </a:prstGeom>
              <a:noFill/>
            </p:spPr>
            <p:txBody>
              <a:bodyPr wrap="none" rtlCol="0">
                <a:spAutoFit/>
              </a:bodyPr>
              <a:lstStyle/>
              <a:p>
                <a:pPr algn="ctr"/>
                <a:r>
                  <a:rPr lang="en-GB" sz="1400" i="1" dirty="0"/>
                  <a:t>Tanh </a:t>
                </a:r>
                <a:r>
                  <a:rPr lang="en-GB" sz="1400" dirty="0"/>
                  <a:t>&amp; Linear</a:t>
                </a:r>
              </a:p>
              <a:p>
                <a:pPr algn="ctr"/>
                <a:r>
                  <a:rPr lang="en-GB" sz="1400" dirty="0"/>
                  <a:t>Layer</a:t>
                </a:r>
              </a:p>
            </p:txBody>
          </p:sp>
        </p:grpSp>
        <p:cxnSp>
          <p:nvCxnSpPr>
            <p:cNvPr id="61" name="Straight Connector 60">
              <a:extLst>
                <a:ext uri="{FF2B5EF4-FFF2-40B4-BE49-F238E27FC236}">
                  <a16:creationId xmlns:a16="http://schemas.microsoft.com/office/drawing/2014/main" id="{873B74A6-4B6F-7448-AA01-F739773B717E}"/>
                </a:ext>
              </a:extLst>
            </p:cNvPr>
            <p:cNvCxnSpPr>
              <a:cxnSpLocks/>
            </p:cNvCxnSpPr>
            <p:nvPr/>
          </p:nvCxnSpPr>
          <p:spPr>
            <a:xfrm>
              <a:off x="1172090" y="3772589"/>
              <a:ext cx="1018660" cy="0"/>
            </a:xfrm>
            <a:prstGeom prst="line">
              <a:avLst/>
            </a:prstGeom>
            <a:ln>
              <a:solidFill>
                <a:schemeClr val="tx2"/>
              </a:solidFill>
            </a:ln>
            <a:effectLst/>
          </p:spPr>
          <p:style>
            <a:lnRef idx="2">
              <a:schemeClr val="accent1"/>
            </a:lnRef>
            <a:fillRef idx="0">
              <a:schemeClr val="accent1"/>
            </a:fillRef>
            <a:effectRef idx="1">
              <a:schemeClr val="accent1"/>
            </a:effectRef>
            <a:fontRef idx="minor">
              <a:schemeClr val="tx1"/>
            </a:fontRef>
          </p:style>
        </p:cxnSp>
      </p:grpSp>
      <p:sp>
        <p:nvSpPr>
          <p:cNvPr id="65" name="Right Arrow 64">
            <a:extLst>
              <a:ext uri="{FF2B5EF4-FFF2-40B4-BE49-F238E27FC236}">
                <a16:creationId xmlns:a16="http://schemas.microsoft.com/office/drawing/2014/main" id="{412730E1-E3AF-A442-82FD-E04E7DF9B1D3}"/>
              </a:ext>
            </a:extLst>
          </p:cNvPr>
          <p:cNvSpPr/>
          <p:nvPr/>
        </p:nvSpPr>
        <p:spPr>
          <a:xfrm>
            <a:off x="1773385" y="3477789"/>
            <a:ext cx="369560" cy="231494"/>
          </a:xfrm>
          <a:prstGeom prst="rightArrow">
            <a:avLst/>
          </a:prstGeom>
          <a:noFill/>
          <a:ln w="28575">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66" name="Right Arrow 65">
            <a:extLst>
              <a:ext uri="{FF2B5EF4-FFF2-40B4-BE49-F238E27FC236}">
                <a16:creationId xmlns:a16="http://schemas.microsoft.com/office/drawing/2014/main" id="{4343D59F-DA74-F14F-9856-0EA62487CABD}"/>
              </a:ext>
            </a:extLst>
          </p:cNvPr>
          <p:cNvSpPr/>
          <p:nvPr/>
        </p:nvSpPr>
        <p:spPr>
          <a:xfrm>
            <a:off x="3513218" y="3477789"/>
            <a:ext cx="369560" cy="231494"/>
          </a:xfrm>
          <a:prstGeom prst="rightArrow">
            <a:avLst/>
          </a:prstGeom>
          <a:noFill/>
          <a:ln w="28575">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67" name="Right Arrow 66">
            <a:extLst>
              <a:ext uri="{FF2B5EF4-FFF2-40B4-BE49-F238E27FC236}">
                <a16:creationId xmlns:a16="http://schemas.microsoft.com/office/drawing/2014/main" id="{C10F028C-135C-F64A-B178-015ADF2D1B23}"/>
              </a:ext>
            </a:extLst>
          </p:cNvPr>
          <p:cNvSpPr/>
          <p:nvPr/>
        </p:nvSpPr>
        <p:spPr>
          <a:xfrm>
            <a:off x="5264853" y="3465293"/>
            <a:ext cx="369560" cy="231494"/>
          </a:xfrm>
          <a:prstGeom prst="rightArrow">
            <a:avLst/>
          </a:prstGeom>
          <a:noFill/>
          <a:ln w="28575">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75" name="Right Arrow 74">
            <a:extLst>
              <a:ext uri="{FF2B5EF4-FFF2-40B4-BE49-F238E27FC236}">
                <a16:creationId xmlns:a16="http://schemas.microsoft.com/office/drawing/2014/main" id="{D668EA62-2821-2A45-A7D4-C9FCA4E08FAF}"/>
              </a:ext>
            </a:extLst>
          </p:cNvPr>
          <p:cNvSpPr/>
          <p:nvPr/>
        </p:nvSpPr>
        <p:spPr>
          <a:xfrm rot="20034802">
            <a:off x="7121379" y="3207581"/>
            <a:ext cx="369560" cy="231494"/>
          </a:xfrm>
          <a:prstGeom prst="rightArrow">
            <a:avLst/>
          </a:prstGeom>
          <a:noFill/>
          <a:ln w="28575">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grpSp>
        <p:nvGrpSpPr>
          <p:cNvPr id="128" name="Group 127">
            <a:extLst>
              <a:ext uri="{FF2B5EF4-FFF2-40B4-BE49-F238E27FC236}">
                <a16:creationId xmlns:a16="http://schemas.microsoft.com/office/drawing/2014/main" id="{A81F344C-DD68-C64E-A168-09DC23370332}"/>
              </a:ext>
            </a:extLst>
          </p:cNvPr>
          <p:cNvGrpSpPr/>
          <p:nvPr/>
        </p:nvGrpSpPr>
        <p:grpSpPr>
          <a:xfrm>
            <a:off x="7672320" y="2777985"/>
            <a:ext cx="845103" cy="812602"/>
            <a:chOff x="7672320" y="2777985"/>
            <a:chExt cx="845103" cy="812602"/>
          </a:xfrm>
        </p:grpSpPr>
        <p:grpSp>
          <p:nvGrpSpPr>
            <p:cNvPr id="119" name="Group 118">
              <a:extLst>
                <a:ext uri="{FF2B5EF4-FFF2-40B4-BE49-F238E27FC236}">
                  <a16:creationId xmlns:a16="http://schemas.microsoft.com/office/drawing/2014/main" id="{2D9B73DA-4EC1-AD44-94F6-AD41C4488B57}"/>
                </a:ext>
              </a:extLst>
            </p:cNvPr>
            <p:cNvGrpSpPr/>
            <p:nvPr/>
          </p:nvGrpSpPr>
          <p:grpSpPr>
            <a:xfrm>
              <a:off x="7672320" y="2814060"/>
              <a:ext cx="845103" cy="776527"/>
              <a:chOff x="1121117" y="3360446"/>
              <a:chExt cx="1165791" cy="1058323"/>
            </a:xfrm>
          </p:grpSpPr>
          <p:sp>
            <p:nvSpPr>
              <p:cNvPr id="120" name="Oval 119">
                <a:extLst>
                  <a:ext uri="{FF2B5EF4-FFF2-40B4-BE49-F238E27FC236}">
                    <a16:creationId xmlns:a16="http://schemas.microsoft.com/office/drawing/2014/main" id="{1C4D6F87-F17E-5247-971C-0E64D9E84DEA}"/>
                  </a:ext>
                </a:extLst>
              </p:cNvPr>
              <p:cNvSpPr/>
              <p:nvPr/>
            </p:nvSpPr>
            <p:spPr>
              <a:xfrm>
                <a:off x="1159865" y="3360446"/>
                <a:ext cx="1058323" cy="1058323"/>
              </a:xfrm>
              <a:prstGeom prst="ellipse">
                <a:avLst/>
              </a:prstGeom>
              <a:solidFill>
                <a:schemeClr val="bg1"/>
              </a:solidFill>
              <a:ln w="28575">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21" name="TextBox 120">
                <a:extLst>
                  <a:ext uri="{FF2B5EF4-FFF2-40B4-BE49-F238E27FC236}">
                    <a16:creationId xmlns:a16="http://schemas.microsoft.com/office/drawing/2014/main" id="{3102E71F-15ED-2F48-B4B3-CC9B9561B2F6}"/>
                  </a:ext>
                </a:extLst>
              </p:cNvPr>
              <p:cNvSpPr txBox="1"/>
              <p:nvPr/>
            </p:nvSpPr>
            <p:spPr>
              <a:xfrm>
                <a:off x="1121117" y="3785359"/>
                <a:ext cx="1165791" cy="356546"/>
              </a:xfrm>
              <a:prstGeom prst="rect">
                <a:avLst/>
              </a:prstGeom>
              <a:noFill/>
            </p:spPr>
            <p:txBody>
              <a:bodyPr wrap="none" rtlCol="0">
                <a:spAutoFit/>
              </a:bodyPr>
              <a:lstStyle/>
              <a:p>
                <a:pPr algn="ctr"/>
                <a:r>
                  <a:rPr lang="en-GB" sz="1100" dirty="0"/>
                  <a:t>Seasonalise</a:t>
                </a:r>
              </a:p>
            </p:txBody>
          </p:sp>
        </p:grpSp>
        <p:cxnSp>
          <p:nvCxnSpPr>
            <p:cNvPr id="125" name="Straight Connector 124">
              <a:extLst>
                <a:ext uri="{FF2B5EF4-FFF2-40B4-BE49-F238E27FC236}">
                  <a16:creationId xmlns:a16="http://schemas.microsoft.com/office/drawing/2014/main" id="{2A63AAAE-B70F-3242-BDC4-2627F386E627}"/>
                </a:ext>
              </a:extLst>
            </p:cNvPr>
            <p:cNvCxnSpPr>
              <a:cxnSpLocks/>
            </p:cNvCxnSpPr>
            <p:nvPr/>
          </p:nvCxnSpPr>
          <p:spPr>
            <a:xfrm>
              <a:off x="7713010" y="3079120"/>
              <a:ext cx="735622" cy="0"/>
            </a:xfrm>
            <a:prstGeom prst="line">
              <a:avLst/>
            </a:prstGeom>
            <a:ln>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127" name="TextBox 126">
              <a:extLst>
                <a:ext uri="{FF2B5EF4-FFF2-40B4-BE49-F238E27FC236}">
                  <a16:creationId xmlns:a16="http://schemas.microsoft.com/office/drawing/2014/main" id="{4382851E-1F9B-2E4B-9CF3-1507FE9B5107}"/>
                </a:ext>
              </a:extLst>
            </p:cNvPr>
            <p:cNvSpPr txBox="1"/>
            <p:nvPr/>
          </p:nvSpPr>
          <p:spPr>
            <a:xfrm>
              <a:off x="7942711" y="2777985"/>
              <a:ext cx="366536" cy="338554"/>
            </a:xfrm>
            <a:prstGeom prst="rect">
              <a:avLst/>
            </a:prstGeom>
            <a:noFill/>
          </p:spPr>
          <p:txBody>
            <a:bodyPr wrap="square" rtlCol="0">
              <a:spAutoFit/>
            </a:bodyPr>
            <a:lstStyle/>
            <a:p>
              <a:r>
                <a:rPr lang="en-GB" sz="1600" b="1" dirty="0"/>
                <a:t>5</a:t>
              </a:r>
            </a:p>
          </p:txBody>
        </p:sp>
      </p:grpSp>
      <p:grpSp>
        <p:nvGrpSpPr>
          <p:cNvPr id="129" name="Group 128">
            <a:extLst>
              <a:ext uri="{FF2B5EF4-FFF2-40B4-BE49-F238E27FC236}">
                <a16:creationId xmlns:a16="http://schemas.microsoft.com/office/drawing/2014/main" id="{E964FB9B-6F38-E547-9E57-CB824A71801B}"/>
              </a:ext>
            </a:extLst>
          </p:cNvPr>
          <p:cNvGrpSpPr/>
          <p:nvPr/>
        </p:nvGrpSpPr>
        <p:grpSpPr>
          <a:xfrm>
            <a:off x="7714679" y="3658098"/>
            <a:ext cx="767198" cy="812602"/>
            <a:chOff x="7700410" y="2777985"/>
            <a:chExt cx="767198" cy="812602"/>
          </a:xfrm>
        </p:grpSpPr>
        <p:grpSp>
          <p:nvGrpSpPr>
            <p:cNvPr id="130" name="Group 129">
              <a:extLst>
                <a:ext uri="{FF2B5EF4-FFF2-40B4-BE49-F238E27FC236}">
                  <a16:creationId xmlns:a16="http://schemas.microsoft.com/office/drawing/2014/main" id="{92835FFC-C798-4447-8FA1-5E9D29F4523B}"/>
                </a:ext>
              </a:extLst>
            </p:cNvPr>
            <p:cNvGrpSpPr/>
            <p:nvPr/>
          </p:nvGrpSpPr>
          <p:grpSpPr>
            <a:xfrm>
              <a:off x="7700410" y="2814060"/>
              <a:ext cx="767198" cy="776527"/>
              <a:chOff x="1159865" y="3360446"/>
              <a:chExt cx="1058323" cy="1058323"/>
            </a:xfrm>
          </p:grpSpPr>
          <p:sp>
            <p:nvSpPr>
              <p:cNvPr id="133" name="Oval 132">
                <a:extLst>
                  <a:ext uri="{FF2B5EF4-FFF2-40B4-BE49-F238E27FC236}">
                    <a16:creationId xmlns:a16="http://schemas.microsoft.com/office/drawing/2014/main" id="{18329DF1-04CC-1144-972A-1D81442527A6}"/>
                  </a:ext>
                </a:extLst>
              </p:cNvPr>
              <p:cNvSpPr/>
              <p:nvPr/>
            </p:nvSpPr>
            <p:spPr>
              <a:xfrm>
                <a:off x="1159865" y="3360446"/>
                <a:ext cx="1058323" cy="1058323"/>
              </a:xfrm>
              <a:prstGeom prst="ellipse">
                <a:avLst/>
              </a:prstGeom>
              <a:solidFill>
                <a:schemeClr val="bg1"/>
              </a:solidFill>
              <a:ln w="28575">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34" name="TextBox 133">
                <a:extLst>
                  <a:ext uri="{FF2B5EF4-FFF2-40B4-BE49-F238E27FC236}">
                    <a16:creationId xmlns:a16="http://schemas.microsoft.com/office/drawing/2014/main" id="{36A9D1FE-EF7F-3D4E-A088-31C942DADB5C}"/>
                  </a:ext>
                </a:extLst>
              </p:cNvPr>
              <p:cNvSpPr txBox="1"/>
              <p:nvPr/>
            </p:nvSpPr>
            <p:spPr>
              <a:xfrm>
                <a:off x="1215096" y="3785359"/>
                <a:ext cx="977831" cy="587253"/>
              </a:xfrm>
              <a:prstGeom prst="rect">
                <a:avLst/>
              </a:prstGeom>
              <a:noFill/>
            </p:spPr>
            <p:txBody>
              <a:bodyPr wrap="none" rtlCol="0">
                <a:spAutoFit/>
              </a:bodyPr>
              <a:lstStyle/>
              <a:p>
                <a:pPr algn="ctr"/>
                <a:r>
                  <a:rPr lang="en-GB" sz="1100" dirty="0"/>
                  <a:t>Calculate</a:t>
                </a:r>
              </a:p>
              <a:p>
                <a:pPr algn="ctr"/>
                <a:r>
                  <a:rPr lang="en-GB" sz="1100" dirty="0"/>
                  <a:t>Loss</a:t>
                </a:r>
              </a:p>
            </p:txBody>
          </p:sp>
        </p:grpSp>
        <p:cxnSp>
          <p:nvCxnSpPr>
            <p:cNvPr id="131" name="Straight Connector 130">
              <a:extLst>
                <a:ext uri="{FF2B5EF4-FFF2-40B4-BE49-F238E27FC236}">
                  <a16:creationId xmlns:a16="http://schemas.microsoft.com/office/drawing/2014/main" id="{1F504B3A-30AC-CD47-812A-AC6721A0C132}"/>
                </a:ext>
              </a:extLst>
            </p:cNvPr>
            <p:cNvCxnSpPr>
              <a:cxnSpLocks/>
            </p:cNvCxnSpPr>
            <p:nvPr/>
          </p:nvCxnSpPr>
          <p:spPr>
            <a:xfrm>
              <a:off x="7713010" y="3079120"/>
              <a:ext cx="735622" cy="0"/>
            </a:xfrm>
            <a:prstGeom prst="line">
              <a:avLst/>
            </a:prstGeom>
            <a:ln>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132" name="TextBox 131">
              <a:extLst>
                <a:ext uri="{FF2B5EF4-FFF2-40B4-BE49-F238E27FC236}">
                  <a16:creationId xmlns:a16="http://schemas.microsoft.com/office/drawing/2014/main" id="{D57DB12A-A18C-DA45-800A-D130CF16D9D5}"/>
                </a:ext>
              </a:extLst>
            </p:cNvPr>
            <p:cNvSpPr txBox="1"/>
            <p:nvPr/>
          </p:nvSpPr>
          <p:spPr>
            <a:xfrm>
              <a:off x="7942711" y="2777985"/>
              <a:ext cx="366536" cy="338554"/>
            </a:xfrm>
            <a:prstGeom prst="rect">
              <a:avLst/>
            </a:prstGeom>
            <a:noFill/>
          </p:spPr>
          <p:txBody>
            <a:bodyPr wrap="square" rtlCol="0">
              <a:spAutoFit/>
            </a:bodyPr>
            <a:lstStyle/>
            <a:p>
              <a:r>
                <a:rPr lang="en-GB" sz="1600" b="1" dirty="0"/>
                <a:t>5</a:t>
              </a:r>
            </a:p>
          </p:txBody>
        </p:sp>
      </p:grpSp>
      <p:sp>
        <p:nvSpPr>
          <p:cNvPr id="135" name="Right Arrow 134">
            <a:extLst>
              <a:ext uri="{FF2B5EF4-FFF2-40B4-BE49-F238E27FC236}">
                <a16:creationId xmlns:a16="http://schemas.microsoft.com/office/drawing/2014/main" id="{83CFCE5E-70D3-D34B-A16B-448A785468C4}"/>
              </a:ext>
            </a:extLst>
          </p:cNvPr>
          <p:cNvSpPr/>
          <p:nvPr/>
        </p:nvSpPr>
        <p:spPr>
          <a:xfrm rot="1565198" flipV="1">
            <a:off x="7154724" y="3688595"/>
            <a:ext cx="369560" cy="231494"/>
          </a:xfrm>
          <a:prstGeom prst="rightArrow">
            <a:avLst/>
          </a:prstGeom>
          <a:noFill/>
          <a:ln w="28575">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36" name="TextBox 135">
            <a:extLst>
              <a:ext uri="{FF2B5EF4-FFF2-40B4-BE49-F238E27FC236}">
                <a16:creationId xmlns:a16="http://schemas.microsoft.com/office/drawing/2014/main" id="{6A8E2BE5-09D7-5843-9B28-B253412BA16A}"/>
              </a:ext>
            </a:extLst>
          </p:cNvPr>
          <p:cNvSpPr txBox="1"/>
          <p:nvPr/>
        </p:nvSpPr>
        <p:spPr>
          <a:xfrm rot="1548788">
            <a:off x="6898475" y="3896796"/>
            <a:ext cx="647934" cy="261610"/>
          </a:xfrm>
          <a:prstGeom prst="rect">
            <a:avLst/>
          </a:prstGeom>
          <a:noFill/>
        </p:spPr>
        <p:txBody>
          <a:bodyPr wrap="none" rtlCol="0">
            <a:spAutoFit/>
          </a:bodyPr>
          <a:lstStyle/>
          <a:p>
            <a:r>
              <a:rPr lang="en-GB" sz="1100" dirty="0">
                <a:solidFill>
                  <a:schemeClr val="bg1">
                    <a:lumMod val="50000"/>
                  </a:schemeClr>
                </a:solidFill>
              </a:rPr>
              <a:t>Training</a:t>
            </a:r>
          </a:p>
        </p:txBody>
      </p:sp>
      <p:sp>
        <p:nvSpPr>
          <p:cNvPr id="137" name="TextBox 136">
            <a:extLst>
              <a:ext uri="{FF2B5EF4-FFF2-40B4-BE49-F238E27FC236}">
                <a16:creationId xmlns:a16="http://schemas.microsoft.com/office/drawing/2014/main" id="{68B63299-A580-0C41-B852-B3CF86A94EC7}"/>
              </a:ext>
            </a:extLst>
          </p:cNvPr>
          <p:cNvSpPr txBox="1"/>
          <p:nvPr/>
        </p:nvSpPr>
        <p:spPr>
          <a:xfrm rot="20084539">
            <a:off x="6803053" y="2962668"/>
            <a:ext cx="841897" cy="261610"/>
          </a:xfrm>
          <a:prstGeom prst="rect">
            <a:avLst/>
          </a:prstGeom>
          <a:noFill/>
        </p:spPr>
        <p:txBody>
          <a:bodyPr wrap="none" rtlCol="0">
            <a:spAutoFit/>
          </a:bodyPr>
          <a:lstStyle/>
          <a:p>
            <a:r>
              <a:rPr lang="en-GB" sz="1100" dirty="0">
                <a:solidFill>
                  <a:schemeClr val="bg1">
                    <a:lumMod val="50000"/>
                  </a:schemeClr>
                </a:solidFill>
              </a:rPr>
              <a:t>Forecasting</a:t>
            </a:r>
          </a:p>
        </p:txBody>
      </p:sp>
    </p:spTree>
    <p:extLst>
      <p:ext uri="{BB962C8B-B14F-4D97-AF65-F5344CB8AC3E}">
        <p14:creationId xmlns:p14="http://schemas.microsoft.com/office/powerpoint/2010/main" val="3924823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Arc 54">
            <a:extLst>
              <a:ext uri="{FF2B5EF4-FFF2-40B4-BE49-F238E27FC236}">
                <a16:creationId xmlns:a16="http://schemas.microsoft.com/office/drawing/2014/main" id="{0E0B9EDE-06D7-D74E-826B-ABDD95F06961}"/>
              </a:ext>
            </a:extLst>
          </p:cNvPr>
          <p:cNvSpPr/>
          <p:nvPr/>
        </p:nvSpPr>
        <p:spPr>
          <a:xfrm rot="2938837">
            <a:off x="2470994" y="2187910"/>
            <a:ext cx="523208" cy="1964120"/>
          </a:xfrm>
          <a:prstGeom prst="arc">
            <a:avLst>
              <a:gd name="adj1" fmla="val 16466922"/>
              <a:gd name="adj2" fmla="val 5519022"/>
            </a:avLst>
          </a:prstGeom>
          <a:ln w="12700">
            <a:solidFill>
              <a:schemeClr val="tx2"/>
            </a:solidFill>
            <a:headEnd type="arrow" w="med" len="med"/>
            <a:tailEnd type="none" w="med"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46" name="Picture 45">
            <a:extLst>
              <a:ext uri="{FF2B5EF4-FFF2-40B4-BE49-F238E27FC236}">
                <a16:creationId xmlns:a16="http://schemas.microsoft.com/office/drawing/2014/main" id="{BBE22FF5-1793-EC46-91B2-E10E31103A8E}"/>
              </a:ext>
            </a:extLst>
          </p:cNvPr>
          <p:cNvPicPr>
            <a:picLocks noChangeAspect="1"/>
          </p:cNvPicPr>
          <p:nvPr/>
        </p:nvPicPr>
        <p:blipFill>
          <a:blip r:embed="rId3"/>
          <a:stretch>
            <a:fillRect/>
          </a:stretch>
        </p:blipFill>
        <p:spPr>
          <a:xfrm>
            <a:off x="132837" y="1282540"/>
            <a:ext cx="3235921" cy="2426941"/>
          </a:xfrm>
          <a:prstGeom prst="rect">
            <a:avLst/>
          </a:prstGeom>
        </p:spPr>
      </p:pic>
      <p:sp>
        <p:nvSpPr>
          <p:cNvPr id="2" name="Title 1"/>
          <p:cNvSpPr>
            <a:spLocks noGrp="1"/>
          </p:cNvSpPr>
          <p:nvPr>
            <p:ph type="title"/>
          </p:nvPr>
        </p:nvSpPr>
        <p:spPr>
          <a:xfrm>
            <a:off x="319952" y="277484"/>
            <a:ext cx="7902388" cy="857250"/>
          </a:xfrm>
        </p:spPr>
        <p:txBody>
          <a:bodyPr/>
          <a:lstStyle/>
          <a:p>
            <a:r>
              <a:rPr lang="en-US"/>
              <a:t>Hybrid ES-RNN Model – Training</a:t>
            </a:r>
          </a:p>
        </p:txBody>
      </p:sp>
      <p:pic>
        <p:nvPicPr>
          <p:cNvPr id="15" name="Picture 14">
            <a:extLst>
              <a:ext uri="{FF2B5EF4-FFF2-40B4-BE49-F238E27FC236}">
                <a16:creationId xmlns:a16="http://schemas.microsoft.com/office/drawing/2014/main" id="{D3B88005-B216-284E-9532-4FBFACDE0802}"/>
              </a:ext>
            </a:extLst>
          </p:cNvPr>
          <p:cNvPicPr>
            <a:picLocks noChangeAspect="1"/>
          </p:cNvPicPr>
          <p:nvPr/>
        </p:nvPicPr>
        <p:blipFill>
          <a:blip r:embed="rId4"/>
          <a:stretch>
            <a:fillRect/>
          </a:stretch>
        </p:blipFill>
        <p:spPr>
          <a:xfrm>
            <a:off x="3615420" y="1309834"/>
            <a:ext cx="1999036" cy="2426945"/>
          </a:xfrm>
          <a:prstGeom prst="rect">
            <a:avLst/>
          </a:prstGeom>
        </p:spPr>
      </p:pic>
      <p:sp>
        <p:nvSpPr>
          <p:cNvPr id="17" name="Right Brace 16">
            <a:extLst>
              <a:ext uri="{FF2B5EF4-FFF2-40B4-BE49-F238E27FC236}">
                <a16:creationId xmlns:a16="http://schemas.microsoft.com/office/drawing/2014/main" id="{F376186D-A923-434F-9A8E-3B299F4EF1F6}"/>
              </a:ext>
            </a:extLst>
          </p:cNvPr>
          <p:cNvSpPr/>
          <p:nvPr/>
        </p:nvSpPr>
        <p:spPr>
          <a:xfrm rot="10800000">
            <a:off x="3584783" y="1309834"/>
            <a:ext cx="45719" cy="2402821"/>
          </a:xfrm>
          <a:prstGeom prst="rightBrace">
            <a:avLst>
              <a:gd name="adj1" fmla="val 8333"/>
              <a:gd name="adj2" fmla="val 48871"/>
            </a:avLst>
          </a:prstGeom>
          <a:ln w="12700">
            <a:solidFill>
              <a:schemeClr val="tx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2" name="Content Placeholder 2">
            <a:extLst>
              <a:ext uri="{FF2B5EF4-FFF2-40B4-BE49-F238E27FC236}">
                <a16:creationId xmlns:a16="http://schemas.microsoft.com/office/drawing/2014/main" id="{E7AA6B77-B22A-7946-ABE2-64EAE735E470}"/>
              </a:ext>
            </a:extLst>
          </p:cNvPr>
          <p:cNvSpPr txBox="1">
            <a:spLocks/>
          </p:cNvSpPr>
          <p:nvPr/>
        </p:nvSpPr>
        <p:spPr>
          <a:xfrm>
            <a:off x="319952" y="941048"/>
            <a:ext cx="2735161" cy="2914650"/>
          </a:xfrm>
          <a:prstGeom prst="rect">
            <a:avLst/>
          </a:prstGeom>
        </p:spPr>
        <p:txBody>
          <a:bodyPr vert="horz" lIns="0" tIns="0" rIns="0" bIns="0" rtlCol="0">
            <a:noAutofit/>
          </a:bodyPr>
          <a:lstStyle>
            <a:lvl1pPr marL="0" indent="0" algn="l" defTabSz="457200" rtl="0" eaLnBrk="1" latinLnBrk="0" hangingPunct="1">
              <a:spcBef>
                <a:spcPts val="400"/>
              </a:spcBef>
              <a:buFont typeface="Arial"/>
              <a:buNone/>
              <a:defRPr sz="1400" kern="1200">
                <a:solidFill>
                  <a:srgbClr val="002A41"/>
                </a:solidFill>
                <a:latin typeface="Arial"/>
                <a:ea typeface="+mn-ea"/>
                <a:cs typeface="Arial"/>
              </a:defRPr>
            </a:lvl1pPr>
            <a:lvl2pPr marL="288000" indent="-288000" algn="l" defTabSz="457200" rtl="0" eaLnBrk="1" latinLnBrk="0" hangingPunct="1">
              <a:spcBef>
                <a:spcPts val="400"/>
              </a:spcBef>
              <a:buClr>
                <a:srgbClr val="68246D"/>
              </a:buClr>
              <a:buFont typeface="Arial"/>
              <a:buChar char="•"/>
              <a:defRPr sz="1400" kern="1200">
                <a:solidFill>
                  <a:srgbClr val="002A41"/>
                </a:solidFill>
                <a:latin typeface="Arial"/>
                <a:ea typeface="+mn-ea"/>
                <a:cs typeface="Arial"/>
              </a:defRPr>
            </a:lvl2pPr>
            <a:lvl3pPr marL="576000" indent="-288000" algn="l" defTabSz="457200" rtl="0" eaLnBrk="1" latinLnBrk="0" hangingPunct="1">
              <a:spcBef>
                <a:spcPts val="400"/>
              </a:spcBef>
              <a:buFont typeface="Lucida Grande"/>
              <a:buChar char="–"/>
              <a:defRPr sz="1400" kern="1200">
                <a:solidFill>
                  <a:srgbClr val="002A41"/>
                </a:solidFill>
                <a:latin typeface="Arial"/>
                <a:ea typeface="+mn-ea"/>
                <a:cs typeface="Arial"/>
              </a:defRPr>
            </a:lvl3pPr>
            <a:lvl4pPr marL="1600200" indent="-228600" algn="l" defTabSz="457200" rtl="0" eaLnBrk="1" latinLnBrk="0" hangingPunct="1">
              <a:spcBef>
                <a:spcPct val="20000"/>
              </a:spcBef>
              <a:buFont typeface="Arial"/>
              <a:buChar char="–"/>
              <a:defRPr sz="18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8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b="1">
                <a:solidFill>
                  <a:schemeClr val="tx1"/>
                </a:solidFill>
              </a:rPr>
              <a:t>ES Component</a:t>
            </a:r>
          </a:p>
          <a:p>
            <a:endParaRPr lang="en-US"/>
          </a:p>
        </p:txBody>
      </p:sp>
      <p:sp>
        <p:nvSpPr>
          <p:cNvPr id="23" name="Content Placeholder 2">
            <a:extLst>
              <a:ext uri="{FF2B5EF4-FFF2-40B4-BE49-F238E27FC236}">
                <a16:creationId xmlns:a16="http://schemas.microsoft.com/office/drawing/2014/main" id="{74F4CAE3-1EAC-3443-A6CA-AAC559619BA9}"/>
              </a:ext>
            </a:extLst>
          </p:cNvPr>
          <p:cNvSpPr txBox="1">
            <a:spLocks/>
          </p:cNvSpPr>
          <p:nvPr/>
        </p:nvSpPr>
        <p:spPr>
          <a:xfrm>
            <a:off x="3204419" y="941047"/>
            <a:ext cx="2735161" cy="3070841"/>
          </a:xfrm>
          <a:prstGeom prst="rect">
            <a:avLst/>
          </a:prstGeom>
        </p:spPr>
        <p:txBody>
          <a:bodyPr vert="horz" lIns="0" tIns="0" rIns="0" bIns="0" rtlCol="0">
            <a:noAutofit/>
          </a:bodyPr>
          <a:lstStyle>
            <a:lvl1pPr marL="0" indent="0" algn="l" defTabSz="457200" rtl="0" eaLnBrk="1" latinLnBrk="0" hangingPunct="1">
              <a:spcBef>
                <a:spcPts val="400"/>
              </a:spcBef>
              <a:buFont typeface="Arial"/>
              <a:buNone/>
              <a:defRPr sz="1400" kern="1200">
                <a:solidFill>
                  <a:srgbClr val="002A41"/>
                </a:solidFill>
                <a:latin typeface="Arial"/>
                <a:ea typeface="+mn-ea"/>
                <a:cs typeface="Arial"/>
              </a:defRPr>
            </a:lvl1pPr>
            <a:lvl2pPr marL="288000" indent="-288000" algn="l" defTabSz="457200" rtl="0" eaLnBrk="1" latinLnBrk="0" hangingPunct="1">
              <a:spcBef>
                <a:spcPts val="400"/>
              </a:spcBef>
              <a:buClr>
                <a:srgbClr val="68246D"/>
              </a:buClr>
              <a:buFont typeface="Arial"/>
              <a:buChar char="•"/>
              <a:defRPr sz="1400" kern="1200">
                <a:solidFill>
                  <a:srgbClr val="002A41"/>
                </a:solidFill>
                <a:latin typeface="Arial"/>
                <a:ea typeface="+mn-ea"/>
                <a:cs typeface="Arial"/>
              </a:defRPr>
            </a:lvl2pPr>
            <a:lvl3pPr marL="576000" indent="-288000" algn="l" defTabSz="457200" rtl="0" eaLnBrk="1" latinLnBrk="0" hangingPunct="1">
              <a:spcBef>
                <a:spcPts val="400"/>
              </a:spcBef>
              <a:buFont typeface="Lucida Grande"/>
              <a:buChar char="–"/>
              <a:defRPr sz="1400" kern="1200">
                <a:solidFill>
                  <a:srgbClr val="002A41"/>
                </a:solidFill>
                <a:latin typeface="Arial"/>
                <a:ea typeface="+mn-ea"/>
                <a:cs typeface="Arial"/>
              </a:defRPr>
            </a:lvl3pPr>
            <a:lvl4pPr marL="1600200" indent="-228600" algn="l" defTabSz="457200" rtl="0" eaLnBrk="1" latinLnBrk="0" hangingPunct="1">
              <a:spcBef>
                <a:spcPct val="20000"/>
              </a:spcBef>
              <a:buFont typeface="Arial"/>
              <a:buChar char="–"/>
              <a:defRPr sz="18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8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b="1">
                <a:solidFill>
                  <a:schemeClr val="tx1"/>
                </a:solidFill>
              </a:rPr>
              <a:t>LSTM Component</a:t>
            </a:r>
          </a:p>
        </p:txBody>
      </p:sp>
      <p:sp>
        <p:nvSpPr>
          <p:cNvPr id="24" name="Content Placeholder 2">
            <a:extLst>
              <a:ext uri="{FF2B5EF4-FFF2-40B4-BE49-F238E27FC236}">
                <a16:creationId xmlns:a16="http://schemas.microsoft.com/office/drawing/2014/main" id="{BDC51F8C-9115-684B-B091-AEDDE64E0DD9}"/>
              </a:ext>
            </a:extLst>
          </p:cNvPr>
          <p:cNvSpPr txBox="1">
            <a:spLocks/>
          </p:cNvSpPr>
          <p:nvPr/>
        </p:nvSpPr>
        <p:spPr>
          <a:xfrm>
            <a:off x="6088887" y="934563"/>
            <a:ext cx="2735161" cy="2914650"/>
          </a:xfrm>
          <a:prstGeom prst="rect">
            <a:avLst/>
          </a:prstGeom>
        </p:spPr>
        <p:txBody>
          <a:bodyPr vert="horz" lIns="0" tIns="0" rIns="0" bIns="0" rtlCol="0">
            <a:noAutofit/>
          </a:bodyPr>
          <a:lstStyle>
            <a:lvl1pPr marL="0" indent="0" algn="l" defTabSz="457200" rtl="0" eaLnBrk="1" latinLnBrk="0" hangingPunct="1">
              <a:spcBef>
                <a:spcPts val="400"/>
              </a:spcBef>
              <a:buFont typeface="Arial"/>
              <a:buNone/>
              <a:defRPr sz="1400" kern="1200">
                <a:solidFill>
                  <a:srgbClr val="002A41"/>
                </a:solidFill>
                <a:latin typeface="Arial"/>
                <a:ea typeface="+mn-ea"/>
                <a:cs typeface="Arial"/>
              </a:defRPr>
            </a:lvl1pPr>
            <a:lvl2pPr marL="288000" indent="-288000" algn="l" defTabSz="457200" rtl="0" eaLnBrk="1" latinLnBrk="0" hangingPunct="1">
              <a:spcBef>
                <a:spcPts val="400"/>
              </a:spcBef>
              <a:buClr>
                <a:srgbClr val="68246D"/>
              </a:buClr>
              <a:buFont typeface="Arial"/>
              <a:buChar char="•"/>
              <a:defRPr sz="1400" kern="1200">
                <a:solidFill>
                  <a:srgbClr val="002A41"/>
                </a:solidFill>
                <a:latin typeface="Arial"/>
                <a:ea typeface="+mn-ea"/>
                <a:cs typeface="Arial"/>
              </a:defRPr>
            </a:lvl2pPr>
            <a:lvl3pPr marL="576000" indent="-288000" algn="l" defTabSz="457200" rtl="0" eaLnBrk="1" latinLnBrk="0" hangingPunct="1">
              <a:spcBef>
                <a:spcPts val="400"/>
              </a:spcBef>
              <a:buFont typeface="Lucida Grande"/>
              <a:buChar char="–"/>
              <a:defRPr sz="1400" kern="1200">
                <a:solidFill>
                  <a:srgbClr val="002A41"/>
                </a:solidFill>
                <a:latin typeface="Arial"/>
                <a:ea typeface="+mn-ea"/>
                <a:cs typeface="Arial"/>
              </a:defRPr>
            </a:lvl3pPr>
            <a:lvl4pPr marL="1600200" indent="-228600" algn="l" defTabSz="457200" rtl="0" eaLnBrk="1" latinLnBrk="0" hangingPunct="1">
              <a:spcBef>
                <a:spcPct val="20000"/>
              </a:spcBef>
              <a:buFont typeface="Arial"/>
              <a:buChar char="–"/>
              <a:defRPr sz="18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8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b="1">
                <a:solidFill>
                  <a:schemeClr val="tx1"/>
                </a:solidFill>
              </a:rPr>
              <a:t>Update Parameters</a:t>
            </a:r>
            <a:endParaRPr lang="en-US"/>
          </a:p>
        </p:txBody>
      </p:sp>
      <p:cxnSp>
        <p:nvCxnSpPr>
          <p:cNvPr id="25" name="Straight Connector 24">
            <a:extLst>
              <a:ext uri="{FF2B5EF4-FFF2-40B4-BE49-F238E27FC236}">
                <a16:creationId xmlns:a16="http://schemas.microsoft.com/office/drawing/2014/main" id="{71470F4B-8417-724A-A3A9-0CC229304769}"/>
              </a:ext>
            </a:extLst>
          </p:cNvPr>
          <p:cNvCxnSpPr>
            <a:cxnSpLocks/>
          </p:cNvCxnSpPr>
          <p:nvPr/>
        </p:nvCxnSpPr>
        <p:spPr>
          <a:xfrm>
            <a:off x="0" y="4538398"/>
            <a:ext cx="9144000" cy="0"/>
          </a:xfrm>
          <a:prstGeom prst="line">
            <a:avLst/>
          </a:prstGeom>
        </p:spPr>
        <p:style>
          <a:lnRef idx="1">
            <a:schemeClr val="accent4"/>
          </a:lnRef>
          <a:fillRef idx="0">
            <a:schemeClr val="accent4"/>
          </a:fillRef>
          <a:effectRef idx="0">
            <a:schemeClr val="accent4"/>
          </a:effectRef>
          <a:fontRef idx="minor">
            <a:schemeClr val="tx1"/>
          </a:fontRef>
        </p:style>
      </p:cxnSp>
      <p:pic>
        <p:nvPicPr>
          <p:cNvPr id="8" name="Picture 7">
            <a:extLst>
              <a:ext uri="{FF2B5EF4-FFF2-40B4-BE49-F238E27FC236}">
                <a16:creationId xmlns:a16="http://schemas.microsoft.com/office/drawing/2014/main" id="{DA9D98F6-DEAC-1D40-922C-7F29A7017FB3}"/>
              </a:ext>
            </a:extLst>
          </p:cNvPr>
          <p:cNvPicPr>
            <a:picLocks noChangeAspect="1"/>
          </p:cNvPicPr>
          <p:nvPr/>
        </p:nvPicPr>
        <p:blipFill>
          <a:blip r:embed="rId5"/>
          <a:stretch>
            <a:fillRect/>
          </a:stretch>
        </p:blipFill>
        <p:spPr>
          <a:xfrm>
            <a:off x="6181639" y="2239338"/>
            <a:ext cx="2544741" cy="587831"/>
          </a:xfrm>
          <a:prstGeom prst="rect">
            <a:avLst/>
          </a:prstGeom>
        </p:spPr>
      </p:pic>
      <p:cxnSp>
        <p:nvCxnSpPr>
          <p:cNvPr id="27" name="Straight Arrow Connector 26">
            <a:extLst>
              <a:ext uri="{FF2B5EF4-FFF2-40B4-BE49-F238E27FC236}">
                <a16:creationId xmlns:a16="http://schemas.microsoft.com/office/drawing/2014/main" id="{36F305DC-C81F-F148-AD07-F1F0DF0117B4}"/>
              </a:ext>
            </a:extLst>
          </p:cNvPr>
          <p:cNvCxnSpPr>
            <a:cxnSpLocks/>
          </p:cNvCxnSpPr>
          <p:nvPr/>
        </p:nvCxnSpPr>
        <p:spPr>
          <a:xfrm>
            <a:off x="7521850" y="1832872"/>
            <a:ext cx="0" cy="318679"/>
          </a:xfrm>
          <a:prstGeom prst="straightConnector1">
            <a:avLst/>
          </a:prstGeom>
          <a:ln w="12700">
            <a:solidFill>
              <a:schemeClr val="tx2"/>
            </a:solidFill>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cxnSp>
        <p:nvCxnSpPr>
          <p:cNvPr id="42" name="Straight Arrow Connector 41">
            <a:extLst>
              <a:ext uri="{FF2B5EF4-FFF2-40B4-BE49-F238E27FC236}">
                <a16:creationId xmlns:a16="http://schemas.microsoft.com/office/drawing/2014/main" id="{E77AD5E8-5913-EB40-82A4-9F0D1D9F9860}"/>
              </a:ext>
            </a:extLst>
          </p:cNvPr>
          <p:cNvCxnSpPr>
            <a:cxnSpLocks/>
          </p:cNvCxnSpPr>
          <p:nvPr/>
        </p:nvCxnSpPr>
        <p:spPr>
          <a:xfrm>
            <a:off x="7521850" y="2818291"/>
            <a:ext cx="0" cy="318679"/>
          </a:xfrm>
          <a:prstGeom prst="straightConnector1">
            <a:avLst/>
          </a:prstGeom>
          <a:ln w="12700">
            <a:solidFill>
              <a:schemeClr val="tx2"/>
            </a:solidFill>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pic>
        <p:nvPicPr>
          <p:cNvPr id="52" name="Picture 51" descr="A screenshot of a cell phone&#10;&#10;Description automatically generated">
            <a:extLst>
              <a:ext uri="{FF2B5EF4-FFF2-40B4-BE49-F238E27FC236}">
                <a16:creationId xmlns:a16="http://schemas.microsoft.com/office/drawing/2014/main" id="{2EE554D7-2CF9-B845-94FB-72BE54833585}"/>
              </a:ext>
            </a:extLst>
          </p:cNvPr>
          <p:cNvPicPr>
            <a:picLocks noChangeAspect="1"/>
          </p:cNvPicPr>
          <p:nvPr/>
        </p:nvPicPr>
        <p:blipFill rotWithShape="1">
          <a:blip r:embed="rId6"/>
          <a:srcRect r="-529" b="73406"/>
          <a:stretch/>
        </p:blipFill>
        <p:spPr>
          <a:xfrm>
            <a:off x="5778749" y="1277631"/>
            <a:ext cx="3310288" cy="656783"/>
          </a:xfrm>
          <a:prstGeom prst="rect">
            <a:avLst/>
          </a:prstGeom>
        </p:spPr>
      </p:pic>
      <p:sp>
        <p:nvSpPr>
          <p:cNvPr id="53" name="Arc 52">
            <a:extLst>
              <a:ext uri="{FF2B5EF4-FFF2-40B4-BE49-F238E27FC236}">
                <a16:creationId xmlns:a16="http://schemas.microsoft.com/office/drawing/2014/main" id="{B887267F-834A-8047-A880-6A9FC26EAC41}"/>
              </a:ext>
            </a:extLst>
          </p:cNvPr>
          <p:cNvSpPr/>
          <p:nvPr/>
        </p:nvSpPr>
        <p:spPr>
          <a:xfrm rot="13276195">
            <a:off x="5618822" y="1001524"/>
            <a:ext cx="1822487" cy="2493458"/>
          </a:xfrm>
          <a:prstGeom prst="arc">
            <a:avLst>
              <a:gd name="adj1" fmla="val 16981059"/>
              <a:gd name="adj2" fmla="val 21189232"/>
            </a:avLst>
          </a:prstGeom>
          <a:ln w="12700">
            <a:solidFill>
              <a:schemeClr val="tx2"/>
            </a:solidFill>
            <a:headEnd type="none" w="med" len="med"/>
            <a:tailEnd type="arrow" w="med"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4" name="Right Brace 53">
            <a:extLst>
              <a:ext uri="{FF2B5EF4-FFF2-40B4-BE49-F238E27FC236}">
                <a16:creationId xmlns:a16="http://schemas.microsoft.com/office/drawing/2014/main" id="{B7514BD2-199D-A046-B6D8-AF494B4D62E8}"/>
              </a:ext>
            </a:extLst>
          </p:cNvPr>
          <p:cNvSpPr/>
          <p:nvPr/>
        </p:nvSpPr>
        <p:spPr>
          <a:xfrm rot="5400000">
            <a:off x="1553989" y="2492719"/>
            <a:ext cx="55738" cy="2432385"/>
          </a:xfrm>
          <a:prstGeom prst="rightBrace">
            <a:avLst>
              <a:gd name="adj1" fmla="val 8333"/>
              <a:gd name="adj2" fmla="val 33599"/>
            </a:avLst>
          </a:prstGeom>
          <a:ln w="12700">
            <a:solidFill>
              <a:schemeClr val="tx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2" name="TextBox 31">
            <a:extLst>
              <a:ext uri="{FF2B5EF4-FFF2-40B4-BE49-F238E27FC236}">
                <a16:creationId xmlns:a16="http://schemas.microsoft.com/office/drawing/2014/main" id="{0988F8A1-C9F8-6041-A52B-5876912EDD90}"/>
              </a:ext>
            </a:extLst>
          </p:cNvPr>
          <p:cNvSpPr txBox="1"/>
          <p:nvPr/>
        </p:nvSpPr>
        <p:spPr>
          <a:xfrm>
            <a:off x="5977448" y="3200156"/>
            <a:ext cx="2953121" cy="430887"/>
          </a:xfrm>
          <a:prstGeom prst="rect">
            <a:avLst/>
          </a:prstGeom>
          <a:noFill/>
          <a:ln w="12700">
            <a:solidFill>
              <a:schemeClr val="tx2"/>
            </a:solidFill>
          </a:ln>
        </p:spPr>
        <p:txBody>
          <a:bodyPr wrap="square" rtlCol="0">
            <a:spAutoFit/>
          </a:bodyPr>
          <a:lstStyle/>
          <a:p>
            <a:pPr algn="ctr"/>
            <a:r>
              <a:rPr lang="en-US" sz="1100" dirty="0"/>
              <a:t>Backpropagation through time and gradient descent. Repeated for all series.</a:t>
            </a:r>
          </a:p>
        </p:txBody>
      </p:sp>
      <p:pic>
        <p:nvPicPr>
          <p:cNvPr id="56" name="Picture 55">
            <a:extLst>
              <a:ext uri="{FF2B5EF4-FFF2-40B4-BE49-F238E27FC236}">
                <a16:creationId xmlns:a16="http://schemas.microsoft.com/office/drawing/2014/main" id="{EB48EC70-FC81-C545-90D6-09614AA3B666}"/>
              </a:ext>
            </a:extLst>
          </p:cNvPr>
          <p:cNvPicPr>
            <a:picLocks noChangeAspect="1"/>
          </p:cNvPicPr>
          <p:nvPr/>
        </p:nvPicPr>
        <p:blipFill rotWithShape="1">
          <a:blip r:embed="rId7"/>
          <a:srcRect t="3372"/>
          <a:stretch/>
        </p:blipFill>
        <p:spPr>
          <a:xfrm>
            <a:off x="753656" y="3942788"/>
            <a:ext cx="2112650" cy="518720"/>
          </a:xfrm>
          <a:prstGeom prst="rect">
            <a:avLst/>
          </a:prstGeom>
        </p:spPr>
      </p:pic>
    </p:spTree>
    <p:extLst>
      <p:ext uri="{BB962C8B-B14F-4D97-AF65-F5344CB8AC3E}">
        <p14:creationId xmlns:p14="http://schemas.microsoft.com/office/powerpoint/2010/main" val="21134384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Arc 17">
            <a:extLst>
              <a:ext uri="{FF2B5EF4-FFF2-40B4-BE49-F238E27FC236}">
                <a16:creationId xmlns:a16="http://schemas.microsoft.com/office/drawing/2014/main" id="{2327C607-B644-4247-A474-23A8349A93C1}"/>
              </a:ext>
            </a:extLst>
          </p:cNvPr>
          <p:cNvSpPr/>
          <p:nvPr/>
        </p:nvSpPr>
        <p:spPr>
          <a:xfrm rot="2938837">
            <a:off x="2470994" y="2187910"/>
            <a:ext cx="523208" cy="1964120"/>
          </a:xfrm>
          <a:prstGeom prst="arc">
            <a:avLst>
              <a:gd name="adj1" fmla="val 16466922"/>
              <a:gd name="adj2" fmla="val 5423549"/>
            </a:avLst>
          </a:prstGeom>
          <a:ln w="12700">
            <a:solidFill>
              <a:schemeClr val="tx2"/>
            </a:solidFill>
            <a:headEnd type="arrow" w="med" len="med"/>
            <a:tailEnd type="none" w="med"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28" name="Picture 27">
            <a:extLst>
              <a:ext uri="{FF2B5EF4-FFF2-40B4-BE49-F238E27FC236}">
                <a16:creationId xmlns:a16="http://schemas.microsoft.com/office/drawing/2014/main" id="{625679F9-BB54-664A-9667-98D8F833008D}"/>
              </a:ext>
            </a:extLst>
          </p:cNvPr>
          <p:cNvPicPr>
            <a:picLocks noChangeAspect="1"/>
          </p:cNvPicPr>
          <p:nvPr/>
        </p:nvPicPr>
        <p:blipFill>
          <a:blip r:embed="rId3"/>
          <a:stretch>
            <a:fillRect/>
          </a:stretch>
        </p:blipFill>
        <p:spPr>
          <a:xfrm>
            <a:off x="134204" y="1282540"/>
            <a:ext cx="3234554" cy="2425916"/>
          </a:xfrm>
          <a:prstGeom prst="rect">
            <a:avLst/>
          </a:prstGeom>
        </p:spPr>
      </p:pic>
      <p:sp>
        <p:nvSpPr>
          <p:cNvPr id="2" name="Title 1"/>
          <p:cNvSpPr>
            <a:spLocks noGrp="1"/>
          </p:cNvSpPr>
          <p:nvPr>
            <p:ph type="title"/>
          </p:nvPr>
        </p:nvSpPr>
        <p:spPr>
          <a:xfrm>
            <a:off x="319952" y="277484"/>
            <a:ext cx="7902388" cy="857250"/>
          </a:xfrm>
        </p:spPr>
        <p:txBody>
          <a:bodyPr/>
          <a:lstStyle/>
          <a:p>
            <a:r>
              <a:rPr lang="en-US"/>
              <a:t>Hybrid ES-RNN Model – Generating a Forecast</a:t>
            </a:r>
          </a:p>
        </p:txBody>
      </p:sp>
      <p:sp>
        <p:nvSpPr>
          <p:cNvPr id="22" name="Content Placeholder 2">
            <a:extLst>
              <a:ext uri="{FF2B5EF4-FFF2-40B4-BE49-F238E27FC236}">
                <a16:creationId xmlns:a16="http://schemas.microsoft.com/office/drawing/2014/main" id="{E7AA6B77-B22A-7946-ABE2-64EAE735E470}"/>
              </a:ext>
            </a:extLst>
          </p:cNvPr>
          <p:cNvSpPr txBox="1">
            <a:spLocks/>
          </p:cNvSpPr>
          <p:nvPr/>
        </p:nvSpPr>
        <p:spPr>
          <a:xfrm>
            <a:off x="319952" y="941048"/>
            <a:ext cx="2735161" cy="2914650"/>
          </a:xfrm>
          <a:prstGeom prst="rect">
            <a:avLst/>
          </a:prstGeom>
        </p:spPr>
        <p:txBody>
          <a:bodyPr vert="horz" lIns="0" tIns="0" rIns="0" bIns="0" rtlCol="0">
            <a:noAutofit/>
          </a:bodyPr>
          <a:lstStyle>
            <a:lvl1pPr marL="0" indent="0" algn="l" defTabSz="457200" rtl="0" eaLnBrk="1" latinLnBrk="0" hangingPunct="1">
              <a:spcBef>
                <a:spcPts val="400"/>
              </a:spcBef>
              <a:buFont typeface="Arial"/>
              <a:buNone/>
              <a:defRPr sz="1400" kern="1200">
                <a:solidFill>
                  <a:srgbClr val="002A41"/>
                </a:solidFill>
                <a:latin typeface="Arial"/>
                <a:ea typeface="+mn-ea"/>
                <a:cs typeface="Arial"/>
              </a:defRPr>
            </a:lvl1pPr>
            <a:lvl2pPr marL="288000" indent="-288000" algn="l" defTabSz="457200" rtl="0" eaLnBrk="1" latinLnBrk="0" hangingPunct="1">
              <a:spcBef>
                <a:spcPts val="400"/>
              </a:spcBef>
              <a:buClr>
                <a:srgbClr val="68246D"/>
              </a:buClr>
              <a:buFont typeface="Arial"/>
              <a:buChar char="•"/>
              <a:defRPr sz="1400" kern="1200">
                <a:solidFill>
                  <a:srgbClr val="002A41"/>
                </a:solidFill>
                <a:latin typeface="Arial"/>
                <a:ea typeface="+mn-ea"/>
                <a:cs typeface="Arial"/>
              </a:defRPr>
            </a:lvl2pPr>
            <a:lvl3pPr marL="576000" indent="-288000" algn="l" defTabSz="457200" rtl="0" eaLnBrk="1" latinLnBrk="0" hangingPunct="1">
              <a:spcBef>
                <a:spcPts val="400"/>
              </a:spcBef>
              <a:buFont typeface="Lucida Grande"/>
              <a:buChar char="–"/>
              <a:defRPr sz="1400" kern="1200">
                <a:solidFill>
                  <a:srgbClr val="002A41"/>
                </a:solidFill>
                <a:latin typeface="Arial"/>
                <a:ea typeface="+mn-ea"/>
                <a:cs typeface="Arial"/>
              </a:defRPr>
            </a:lvl3pPr>
            <a:lvl4pPr marL="1600200" indent="-228600" algn="l" defTabSz="457200" rtl="0" eaLnBrk="1" latinLnBrk="0" hangingPunct="1">
              <a:spcBef>
                <a:spcPct val="20000"/>
              </a:spcBef>
              <a:buFont typeface="Arial"/>
              <a:buChar char="–"/>
              <a:defRPr sz="18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8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b="1">
                <a:solidFill>
                  <a:schemeClr val="tx1"/>
                </a:solidFill>
              </a:rPr>
              <a:t>ES Component</a:t>
            </a:r>
          </a:p>
          <a:p>
            <a:endParaRPr lang="en-US"/>
          </a:p>
        </p:txBody>
      </p:sp>
      <p:sp>
        <p:nvSpPr>
          <p:cNvPr id="23" name="Content Placeholder 2">
            <a:extLst>
              <a:ext uri="{FF2B5EF4-FFF2-40B4-BE49-F238E27FC236}">
                <a16:creationId xmlns:a16="http://schemas.microsoft.com/office/drawing/2014/main" id="{74F4CAE3-1EAC-3443-A6CA-AAC559619BA9}"/>
              </a:ext>
            </a:extLst>
          </p:cNvPr>
          <p:cNvSpPr txBox="1">
            <a:spLocks/>
          </p:cNvSpPr>
          <p:nvPr/>
        </p:nvSpPr>
        <p:spPr>
          <a:xfrm>
            <a:off x="3204419" y="941047"/>
            <a:ext cx="2735161" cy="3070841"/>
          </a:xfrm>
          <a:prstGeom prst="rect">
            <a:avLst/>
          </a:prstGeom>
        </p:spPr>
        <p:txBody>
          <a:bodyPr vert="horz" lIns="0" tIns="0" rIns="0" bIns="0" rtlCol="0">
            <a:noAutofit/>
          </a:bodyPr>
          <a:lstStyle>
            <a:lvl1pPr marL="0" indent="0" algn="l" defTabSz="457200" rtl="0" eaLnBrk="1" latinLnBrk="0" hangingPunct="1">
              <a:spcBef>
                <a:spcPts val="400"/>
              </a:spcBef>
              <a:buFont typeface="Arial"/>
              <a:buNone/>
              <a:defRPr sz="1400" kern="1200">
                <a:solidFill>
                  <a:srgbClr val="002A41"/>
                </a:solidFill>
                <a:latin typeface="Arial"/>
                <a:ea typeface="+mn-ea"/>
                <a:cs typeface="Arial"/>
              </a:defRPr>
            </a:lvl1pPr>
            <a:lvl2pPr marL="288000" indent="-288000" algn="l" defTabSz="457200" rtl="0" eaLnBrk="1" latinLnBrk="0" hangingPunct="1">
              <a:spcBef>
                <a:spcPts val="400"/>
              </a:spcBef>
              <a:buClr>
                <a:srgbClr val="68246D"/>
              </a:buClr>
              <a:buFont typeface="Arial"/>
              <a:buChar char="•"/>
              <a:defRPr sz="1400" kern="1200">
                <a:solidFill>
                  <a:srgbClr val="002A41"/>
                </a:solidFill>
                <a:latin typeface="Arial"/>
                <a:ea typeface="+mn-ea"/>
                <a:cs typeface="Arial"/>
              </a:defRPr>
            </a:lvl2pPr>
            <a:lvl3pPr marL="576000" indent="-288000" algn="l" defTabSz="457200" rtl="0" eaLnBrk="1" latinLnBrk="0" hangingPunct="1">
              <a:spcBef>
                <a:spcPts val="400"/>
              </a:spcBef>
              <a:buFont typeface="Lucida Grande"/>
              <a:buChar char="–"/>
              <a:defRPr sz="1400" kern="1200">
                <a:solidFill>
                  <a:srgbClr val="002A41"/>
                </a:solidFill>
                <a:latin typeface="Arial"/>
                <a:ea typeface="+mn-ea"/>
                <a:cs typeface="Arial"/>
              </a:defRPr>
            </a:lvl3pPr>
            <a:lvl4pPr marL="1600200" indent="-228600" algn="l" defTabSz="457200" rtl="0" eaLnBrk="1" latinLnBrk="0" hangingPunct="1">
              <a:spcBef>
                <a:spcPct val="20000"/>
              </a:spcBef>
              <a:buFont typeface="Arial"/>
              <a:buChar char="–"/>
              <a:defRPr sz="18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8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b="1">
                <a:solidFill>
                  <a:schemeClr val="tx1"/>
                </a:solidFill>
              </a:rPr>
              <a:t>LSTM Component</a:t>
            </a:r>
          </a:p>
        </p:txBody>
      </p:sp>
      <p:sp>
        <p:nvSpPr>
          <p:cNvPr id="24" name="Content Placeholder 2">
            <a:extLst>
              <a:ext uri="{FF2B5EF4-FFF2-40B4-BE49-F238E27FC236}">
                <a16:creationId xmlns:a16="http://schemas.microsoft.com/office/drawing/2014/main" id="{BDC51F8C-9115-684B-B091-AEDDE64E0DD9}"/>
              </a:ext>
            </a:extLst>
          </p:cNvPr>
          <p:cNvSpPr txBox="1">
            <a:spLocks/>
          </p:cNvSpPr>
          <p:nvPr/>
        </p:nvSpPr>
        <p:spPr>
          <a:xfrm>
            <a:off x="6088887" y="934563"/>
            <a:ext cx="2735161" cy="2914650"/>
          </a:xfrm>
          <a:prstGeom prst="rect">
            <a:avLst/>
          </a:prstGeom>
        </p:spPr>
        <p:txBody>
          <a:bodyPr vert="horz" lIns="0" tIns="0" rIns="0" bIns="0" rtlCol="0">
            <a:noAutofit/>
          </a:bodyPr>
          <a:lstStyle>
            <a:lvl1pPr marL="0" indent="0" algn="l" defTabSz="457200" rtl="0" eaLnBrk="1" latinLnBrk="0" hangingPunct="1">
              <a:spcBef>
                <a:spcPts val="400"/>
              </a:spcBef>
              <a:buFont typeface="Arial"/>
              <a:buNone/>
              <a:defRPr sz="1400" kern="1200">
                <a:solidFill>
                  <a:srgbClr val="002A41"/>
                </a:solidFill>
                <a:latin typeface="Arial"/>
                <a:ea typeface="+mn-ea"/>
                <a:cs typeface="Arial"/>
              </a:defRPr>
            </a:lvl1pPr>
            <a:lvl2pPr marL="288000" indent="-288000" algn="l" defTabSz="457200" rtl="0" eaLnBrk="1" latinLnBrk="0" hangingPunct="1">
              <a:spcBef>
                <a:spcPts val="400"/>
              </a:spcBef>
              <a:buClr>
                <a:srgbClr val="68246D"/>
              </a:buClr>
              <a:buFont typeface="Arial"/>
              <a:buChar char="•"/>
              <a:defRPr sz="1400" kern="1200">
                <a:solidFill>
                  <a:srgbClr val="002A41"/>
                </a:solidFill>
                <a:latin typeface="Arial"/>
                <a:ea typeface="+mn-ea"/>
                <a:cs typeface="Arial"/>
              </a:defRPr>
            </a:lvl2pPr>
            <a:lvl3pPr marL="576000" indent="-288000" algn="l" defTabSz="457200" rtl="0" eaLnBrk="1" latinLnBrk="0" hangingPunct="1">
              <a:spcBef>
                <a:spcPts val="400"/>
              </a:spcBef>
              <a:buFont typeface="Lucida Grande"/>
              <a:buChar char="–"/>
              <a:defRPr sz="1400" kern="1200">
                <a:solidFill>
                  <a:srgbClr val="002A41"/>
                </a:solidFill>
                <a:latin typeface="Arial"/>
                <a:ea typeface="+mn-ea"/>
                <a:cs typeface="Arial"/>
              </a:defRPr>
            </a:lvl3pPr>
            <a:lvl4pPr marL="1600200" indent="-228600" algn="l" defTabSz="457200" rtl="0" eaLnBrk="1" latinLnBrk="0" hangingPunct="1">
              <a:spcBef>
                <a:spcPct val="20000"/>
              </a:spcBef>
              <a:buFont typeface="Arial"/>
              <a:buChar char="–"/>
              <a:defRPr sz="18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8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b="1">
                <a:solidFill>
                  <a:schemeClr val="tx1"/>
                </a:solidFill>
              </a:rPr>
              <a:t>Combine ES and LSTM</a:t>
            </a:r>
            <a:endParaRPr lang="en-US"/>
          </a:p>
        </p:txBody>
      </p:sp>
      <p:cxnSp>
        <p:nvCxnSpPr>
          <p:cNvPr id="25" name="Straight Connector 24">
            <a:extLst>
              <a:ext uri="{FF2B5EF4-FFF2-40B4-BE49-F238E27FC236}">
                <a16:creationId xmlns:a16="http://schemas.microsoft.com/office/drawing/2014/main" id="{71470F4B-8417-724A-A3A9-0CC229304769}"/>
              </a:ext>
            </a:extLst>
          </p:cNvPr>
          <p:cNvCxnSpPr>
            <a:cxnSpLocks/>
          </p:cNvCxnSpPr>
          <p:nvPr/>
        </p:nvCxnSpPr>
        <p:spPr>
          <a:xfrm>
            <a:off x="0" y="4538398"/>
            <a:ext cx="9144000" cy="0"/>
          </a:xfrm>
          <a:prstGeom prst="line">
            <a:avLst/>
          </a:prstGeom>
        </p:spPr>
        <p:style>
          <a:lnRef idx="1">
            <a:schemeClr val="accent4"/>
          </a:lnRef>
          <a:fillRef idx="0">
            <a:schemeClr val="accent4"/>
          </a:fillRef>
          <a:effectRef idx="0">
            <a:schemeClr val="accent4"/>
          </a:effectRef>
          <a:fontRef idx="minor">
            <a:schemeClr val="tx1"/>
          </a:fontRef>
        </p:style>
      </p:cxnSp>
      <p:pic>
        <p:nvPicPr>
          <p:cNvPr id="14" name="Picture 13">
            <a:extLst>
              <a:ext uri="{FF2B5EF4-FFF2-40B4-BE49-F238E27FC236}">
                <a16:creationId xmlns:a16="http://schemas.microsoft.com/office/drawing/2014/main" id="{978444CD-543B-A34E-B14A-4D65CDB8452D}"/>
              </a:ext>
            </a:extLst>
          </p:cNvPr>
          <p:cNvPicPr>
            <a:picLocks noChangeAspect="1"/>
          </p:cNvPicPr>
          <p:nvPr/>
        </p:nvPicPr>
        <p:blipFill>
          <a:blip r:embed="rId4"/>
          <a:stretch>
            <a:fillRect/>
          </a:stretch>
        </p:blipFill>
        <p:spPr>
          <a:xfrm>
            <a:off x="3615420" y="1309834"/>
            <a:ext cx="1999036" cy="2426945"/>
          </a:xfrm>
          <a:prstGeom prst="rect">
            <a:avLst/>
          </a:prstGeom>
        </p:spPr>
      </p:pic>
      <p:sp>
        <p:nvSpPr>
          <p:cNvPr id="17" name="Right Brace 16">
            <a:extLst>
              <a:ext uri="{FF2B5EF4-FFF2-40B4-BE49-F238E27FC236}">
                <a16:creationId xmlns:a16="http://schemas.microsoft.com/office/drawing/2014/main" id="{F376186D-A923-434F-9A8E-3B299F4EF1F6}"/>
              </a:ext>
            </a:extLst>
          </p:cNvPr>
          <p:cNvSpPr/>
          <p:nvPr/>
        </p:nvSpPr>
        <p:spPr>
          <a:xfrm rot="10800000">
            <a:off x="3584783" y="1309834"/>
            <a:ext cx="45719" cy="2402821"/>
          </a:xfrm>
          <a:prstGeom prst="rightBrace">
            <a:avLst>
              <a:gd name="adj1" fmla="val 8333"/>
              <a:gd name="adj2" fmla="val 48871"/>
            </a:avLst>
          </a:prstGeom>
          <a:ln w="12700">
            <a:solidFill>
              <a:schemeClr val="tx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0" name="Arc 19">
            <a:extLst>
              <a:ext uri="{FF2B5EF4-FFF2-40B4-BE49-F238E27FC236}">
                <a16:creationId xmlns:a16="http://schemas.microsoft.com/office/drawing/2014/main" id="{2FF10F87-602A-0548-BD89-D00EDB0EA462}"/>
              </a:ext>
            </a:extLst>
          </p:cNvPr>
          <p:cNvSpPr/>
          <p:nvPr/>
        </p:nvSpPr>
        <p:spPr>
          <a:xfrm rot="13276195">
            <a:off x="5618822" y="1001524"/>
            <a:ext cx="1822487" cy="2493458"/>
          </a:xfrm>
          <a:prstGeom prst="arc">
            <a:avLst>
              <a:gd name="adj1" fmla="val 16981059"/>
              <a:gd name="adj2" fmla="val 21189232"/>
            </a:avLst>
          </a:prstGeom>
          <a:ln w="12700">
            <a:solidFill>
              <a:schemeClr val="tx2"/>
            </a:solidFill>
            <a:headEnd type="none" w="med" len="med"/>
            <a:tailEnd type="arrow" w="med" len="med"/>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27" name="Picture 26">
            <a:extLst>
              <a:ext uri="{FF2B5EF4-FFF2-40B4-BE49-F238E27FC236}">
                <a16:creationId xmlns:a16="http://schemas.microsoft.com/office/drawing/2014/main" id="{E9580847-5F05-0445-BDBF-C9A8AED3BD15}"/>
              </a:ext>
            </a:extLst>
          </p:cNvPr>
          <p:cNvPicPr>
            <a:picLocks noChangeAspect="1"/>
          </p:cNvPicPr>
          <p:nvPr/>
        </p:nvPicPr>
        <p:blipFill>
          <a:blip r:embed="rId5"/>
          <a:stretch>
            <a:fillRect/>
          </a:stretch>
        </p:blipFill>
        <p:spPr>
          <a:xfrm>
            <a:off x="5775702" y="1277631"/>
            <a:ext cx="3247645" cy="2435734"/>
          </a:xfrm>
          <a:prstGeom prst="rect">
            <a:avLst/>
          </a:prstGeom>
        </p:spPr>
      </p:pic>
      <p:sp>
        <p:nvSpPr>
          <p:cNvPr id="21" name="Right Brace 20">
            <a:extLst>
              <a:ext uri="{FF2B5EF4-FFF2-40B4-BE49-F238E27FC236}">
                <a16:creationId xmlns:a16="http://schemas.microsoft.com/office/drawing/2014/main" id="{559C6C66-8232-3F41-96D6-37FE71B75160}"/>
              </a:ext>
            </a:extLst>
          </p:cNvPr>
          <p:cNvSpPr/>
          <p:nvPr/>
        </p:nvSpPr>
        <p:spPr>
          <a:xfrm rot="5400000">
            <a:off x="1822160" y="2224550"/>
            <a:ext cx="54148" cy="2967135"/>
          </a:xfrm>
          <a:prstGeom prst="rightBrace">
            <a:avLst>
              <a:gd name="adj1" fmla="val 8333"/>
              <a:gd name="adj2" fmla="val 48871"/>
            </a:avLst>
          </a:prstGeom>
          <a:ln w="12700">
            <a:solidFill>
              <a:schemeClr val="tx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30" name="Picture 29">
            <a:extLst>
              <a:ext uri="{FF2B5EF4-FFF2-40B4-BE49-F238E27FC236}">
                <a16:creationId xmlns:a16="http://schemas.microsoft.com/office/drawing/2014/main" id="{0868C760-BE6E-C049-A102-D20F24BC7FED}"/>
              </a:ext>
            </a:extLst>
          </p:cNvPr>
          <p:cNvPicPr>
            <a:picLocks noChangeAspect="1"/>
          </p:cNvPicPr>
          <p:nvPr/>
        </p:nvPicPr>
        <p:blipFill rotWithShape="1">
          <a:blip r:embed="rId6"/>
          <a:srcRect t="3372"/>
          <a:stretch/>
        </p:blipFill>
        <p:spPr>
          <a:xfrm>
            <a:off x="753656" y="3942788"/>
            <a:ext cx="2112650" cy="518720"/>
          </a:xfrm>
          <a:prstGeom prst="rect">
            <a:avLst/>
          </a:prstGeom>
        </p:spPr>
      </p:pic>
    </p:spTree>
    <p:extLst>
      <p:ext uri="{BB962C8B-B14F-4D97-AF65-F5344CB8AC3E}">
        <p14:creationId xmlns:p14="http://schemas.microsoft.com/office/powerpoint/2010/main" val="28524370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9952" y="277484"/>
            <a:ext cx="7902388" cy="857250"/>
          </a:xfrm>
        </p:spPr>
        <p:txBody>
          <a:bodyPr/>
          <a:lstStyle/>
          <a:p>
            <a:r>
              <a:rPr lang="en-US"/>
              <a:t>Hybrid ES-RNN Model – Extensions</a:t>
            </a:r>
          </a:p>
        </p:txBody>
      </p:sp>
      <p:sp>
        <p:nvSpPr>
          <p:cNvPr id="10" name="Content Placeholder 2">
            <a:extLst>
              <a:ext uri="{FF2B5EF4-FFF2-40B4-BE49-F238E27FC236}">
                <a16:creationId xmlns:a16="http://schemas.microsoft.com/office/drawing/2014/main" id="{AFDD5559-F341-6045-99BB-7C3296DD8851}"/>
              </a:ext>
            </a:extLst>
          </p:cNvPr>
          <p:cNvSpPr txBox="1">
            <a:spLocks/>
          </p:cNvSpPr>
          <p:nvPr/>
        </p:nvSpPr>
        <p:spPr>
          <a:xfrm>
            <a:off x="319951" y="941047"/>
            <a:ext cx="5206909" cy="3462335"/>
          </a:xfrm>
          <a:prstGeom prst="rect">
            <a:avLst/>
          </a:prstGeom>
        </p:spPr>
        <p:txBody>
          <a:bodyPr vert="horz" lIns="0" tIns="0" rIns="0" bIns="0" rtlCol="0">
            <a:noAutofit/>
          </a:bodyPr>
          <a:lstStyle>
            <a:lvl1pPr marL="0" indent="0" algn="l" defTabSz="457200" rtl="0" eaLnBrk="1" latinLnBrk="0" hangingPunct="1">
              <a:spcBef>
                <a:spcPts val="400"/>
              </a:spcBef>
              <a:buFont typeface="Arial"/>
              <a:buNone/>
              <a:defRPr sz="1400" kern="1200">
                <a:solidFill>
                  <a:srgbClr val="002A41"/>
                </a:solidFill>
                <a:latin typeface="Arial"/>
                <a:ea typeface="+mn-ea"/>
                <a:cs typeface="Arial"/>
              </a:defRPr>
            </a:lvl1pPr>
            <a:lvl2pPr marL="288000" indent="-288000" algn="l" defTabSz="457200" rtl="0" eaLnBrk="1" latinLnBrk="0" hangingPunct="1">
              <a:spcBef>
                <a:spcPts val="400"/>
              </a:spcBef>
              <a:buClr>
                <a:srgbClr val="68246D"/>
              </a:buClr>
              <a:buFont typeface="Arial"/>
              <a:buChar char="•"/>
              <a:defRPr sz="1400" kern="1200">
                <a:solidFill>
                  <a:srgbClr val="002A41"/>
                </a:solidFill>
                <a:latin typeface="Arial"/>
                <a:ea typeface="+mn-ea"/>
                <a:cs typeface="Arial"/>
              </a:defRPr>
            </a:lvl2pPr>
            <a:lvl3pPr marL="576000" indent="-288000" algn="l" defTabSz="457200" rtl="0" eaLnBrk="1" latinLnBrk="0" hangingPunct="1">
              <a:spcBef>
                <a:spcPts val="400"/>
              </a:spcBef>
              <a:buFont typeface="Lucida Grande"/>
              <a:buChar char="–"/>
              <a:defRPr sz="1400" kern="1200">
                <a:solidFill>
                  <a:srgbClr val="002A41"/>
                </a:solidFill>
                <a:latin typeface="Arial"/>
                <a:ea typeface="+mn-ea"/>
                <a:cs typeface="Arial"/>
              </a:defRPr>
            </a:lvl3pPr>
            <a:lvl4pPr marL="1600200" indent="-228600" algn="l" defTabSz="457200" rtl="0" eaLnBrk="1" latinLnBrk="0" hangingPunct="1">
              <a:spcBef>
                <a:spcPct val="20000"/>
              </a:spcBef>
              <a:buFont typeface="Arial"/>
              <a:buChar char="–"/>
              <a:defRPr sz="18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8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b="1" dirty="0"/>
              <a:t>Inclusion of Weather Information</a:t>
            </a:r>
            <a:endParaRPr lang="en-US" dirty="0"/>
          </a:p>
          <a:p>
            <a:pPr marL="285750" indent="-285750">
              <a:buFont typeface="Arial" panose="020B0604020202020204" pitchFamily="34" charset="0"/>
              <a:buChar char="•"/>
            </a:pPr>
            <a:r>
              <a:rPr lang="en-US" dirty="0"/>
              <a:t>The relationship between temperature and aggregated demand is highly </a:t>
            </a:r>
            <a:r>
              <a:rPr lang="en-US" b="1" dirty="0"/>
              <a:t>non-linear</a:t>
            </a:r>
          </a:p>
          <a:p>
            <a:pPr marL="285750" indent="-285750">
              <a:buFont typeface="Arial" panose="020B0604020202020204" pitchFamily="34" charset="0"/>
              <a:buChar char="•"/>
            </a:pPr>
            <a:r>
              <a:rPr lang="en-US" dirty="0"/>
              <a:t>We extract three other metrics: the </a:t>
            </a:r>
            <a:r>
              <a:rPr lang="en-US" b="1" i="1" dirty="0"/>
              <a:t>heating degree</a:t>
            </a:r>
            <a:r>
              <a:rPr lang="en-US" dirty="0"/>
              <a:t>, the </a:t>
            </a:r>
            <a:r>
              <a:rPr lang="en-US" b="1" i="1" dirty="0"/>
              <a:t>cooling degree </a:t>
            </a:r>
            <a:r>
              <a:rPr lang="en-US" dirty="0"/>
              <a:t>and the </a:t>
            </a:r>
            <a:r>
              <a:rPr lang="en-US" b="1" i="1" dirty="0"/>
              <a:t>latent enthalpy</a:t>
            </a:r>
            <a:endParaRPr lang="en-US" b="1" dirty="0"/>
          </a:p>
          <a:p>
            <a:pPr marL="285750" indent="-285750">
              <a:buFont typeface="Arial" panose="020B0604020202020204" pitchFamily="34" charset="0"/>
              <a:buChar char="•"/>
            </a:pPr>
            <a:r>
              <a:rPr lang="en-US" dirty="0"/>
              <a:t>We include the raw weather data and additional metrics as </a:t>
            </a:r>
            <a:r>
              <a:rPr lang="en-US" b="1" dirty="0"/>
              <a:t>extra features </a:t>
            </a:r>
            <a:r>
              <a:rPr lang="en-US" dirty="0"/>
              <a:t>in the LSTM</a:t>
            </a:r>
          </a:p>
          <a:p>
            <a:endParaRPr lang="en-US" b="1" dirty="0">
              <a:solidFill>
                <a:schemeClr val="tx1"/>
              </a:solidFill>
            </a:endParaRPr>
          </a:p>
          <a:p>
            <a:r>
              <a:rPr lang="en-US" b="1" dirty="0">
                <a:solidFill>
                  <a:schemeClr val="tx1"/>
                </a:solidFill>
              </a:rPr>
              <a:t>Modification of the Training Methodology</a:t>
            </a:r>
            <a:endParaRPr lang="en-US" dirty="0"/>
          </a:p>
          <a:p>
            <a:pPr marL="285750" indent="-285750">
              <a:buFont typeface="Arial" panose="020B0604020202020204" pitchFamily="34" charset="0"/>
              <a:buChar char="•"/>
            </a:pPr>
            <a:r>
              <a:rPr lang="en-US" dirty="0"/>
              <a:t>Rather than inputting the time series individually, we include them as </a:t>
            </a:r>
            <a:r>
              <a:rPr lang="en-US" b="1" dirty="0"/>
              <a:t>additional features </a:t>
            </a:r>
            <a:r>
              <a:rPr lang="en-US" dirty="0"/>
              <a:t>in the LSTM</a:t>
            </a:r>
          </a:p>
          <a:p>
            <a:pPr marL="285750" indent="-285750">
              <a:buFont typeface="Arial" panose="020B0604020202020204" pitchFamily="34" charset="0"/>
              <a:buChar char="•"/>
            </a:pPr>
            <a:r>
              <a:rPr lang="en-US" dirty="0"/>
              <a:t>Each time series is still allocated </a:t>
            </a:r>
            <a:r>
              <a:rPr lang="en-US" b="1" dirty="0"/>
              <a:t>individual</a:t>
            </a:r>
            <a:r>
              <a:rPr lang="en-US" dirty="0"/>
              <a:t> ES parameters</a:t>
            </a:r>
          </a:p>
          <a:p>
            <a:pPr marL="285750" indent="-285750">
              <a:buFont typeface="Arial" panose="020B0604020202020204" pitchFamily="34" charset="0"/>
              <a:buChar char="•"/>
            </a:pPr>
            <a:endParaRPr lang="en-US" dirty="0"/>
          </a:p>
        </p:txBody>
      </p:sp>
      <p:cxnSp>
        <p:nvCxnSpPr>
          <p:cNvPr id="20" name="Straight Connector 19">
            <a:extLst>
              <a:ext uri="{FF2B5EF4-FFF2-40B4-BE49-F238E27FC236}">
                <a16:creationId xmlns:a16="http://schemas.microsoft.com/office/drawing/2014/main" id="{AA2F456D-CD97-0E4D-8609-C8E81575900F}"/>
              </a:ext>
            </a:extLst>
          </p:cNvPr>
          <p:cNvCxnSpPr>
            <a:cxnSpLocks/>
          </p:cNvCxnSpPr>
          <p:nvPr/>
        </p:nvCxnSpPr>
        <p:spPr>
          <a:xfrm>
            <a:off x="0" y="4538398"/>
            <a:ext cx="9144000" cy="0"/>
          </a:xfrm>
          <a:prstGeom prst="line">
            <a:avLst/>
          </a:prstGeom>
        </p:spPr>
        <p:style>
          <a:lnRef idx="1">
            <a:schemeClr val="accent4"/>
          </a:lnRef>
          <a:fillRef idx="0">
            <a:schemeClr val="accent4"/>
          </a:fillRef>
          <a:effectRef idx="0">
            <a:schemeClr val="accent4"/>
          </a:effectRef>
          <a:fontRef idx="minor">
            <a:schemeClr val="tx1"/>
          </a:fontRef>
        </p:style>
      </p:cxnSp>
      <p:pic>
        <p:nvPicPr>
          <p:cNvPr id="9" name="Picture 8" descr="A screenshot of a social media post&#10;&#10;Description automatically generated">
            <a:extLst>
              <a:ext uri="{FF2B5EF4-FFF2-40B4-BE49-F238E27FC236}">
                <a16:creationId xmlns:a16="http://schemas.microsoft.com/office/drawing/2014/main" id="{D175B426-9315-5E46-B20B-CF7298315AC0}"/>
              </a:ext>
            </a:extLst>
          </p:cNvPr>
          <p:cNvPicPr>
            <a:picLocks noChangeAspect="1"/>
          </p:cNvPicPr>
          <p:nvPr/>
        </p:nvPicPr>
        <p:blipFill>
          <a:blip r:embed="rId3"/>
          <a:stretch>
            <a:fillRect/>
          </a:stretch>
        </p:blipFill>
        <p:spPr>
          <a:xfrm>
            <a:off x="5633853" y="605101"/>
            <a:ext cx="3190195" cy="2392646"/>
          </a:xfrm>
          <a:prstGeom prst="rect">
            <a:avLst/>
          </a:prstGeom>
        </p:spPr>
      </p:pic>
      <p:pic>
        <p:nvPicPr>
          <p:cNvPr id="12" name="Picture 11" descr="A close up of a logo&#10;&#10;Description automatically generated">
            <a:extLst>
              <a:ext uri="{FF2B5EF4-FFF2-40B4-BE49-F238E27FC236}">
                <a16:creationId xmlns:a16="http://schemas.microsoft.com/office/drawing/2014/main" id="{226BC307-A10B-3742-9004-9EE41C45FDF3}"/>
              </a:ext>
            </a:extLst>
          </p:cNvPr>
          <p:cNvPicPr>
            <a:picLocks noChangeAspect="1"/>
          </p:cNvPicPr>
          <p:nvPr/>
        </p:nvPicPr>
        <p:blipFill rotWithShape="1">
          <a:blip r:embed="rId4"/>
          <a:srcRect b="59882"/>
          <a:stretch/>
        </p:blipFill>
        <p:spPr>
          <a:xfrm>
            <a:off x="5633853" y="3132763"/>
            <a:ext cx="3190196" cy="1207252"/>
          </a:xfrm>
          <a:prstGeom prst="rect">
            <a:avLst/>
          </a:prstGeom>
        </p:spPr>
      </p:pic>
    </p:spTree>
    <p:extLst>
      <p:ext uri="{BB962C8B-B14F-4D97-AF65-F5344CB8AC3E}">
        <p14:creationId xmlns:p14="http://schemas.microsoft.com/office/powerpoint/2010/main" val="2990084334"/>
      </p:ext>
    </p:extLst>
  </p:cSld>
  <p:clrMapOvr>
    <a:masterClrMapping/>
  </p:clrMapOvr>
</p:sld>
</file>

<file path=ppt/theme/theme1.xml><?xml version="1.0" encoding="utf-8"?>
<a:theme xmlns:a="http://schemas.openxmlformats.org/drawingml/2006/main" name="Office Theme">
  <a:themeElements>
    <a:clrScheme name="Durham University">
      <a:dk1>
        <a:srgbClr val="002A41"/>
      </a:dk1>
      <a:lt1>
        <a:sysClr val="window" lastClr="FFFFFF"/>
      </a:lt1>
      <a:dk2>
        <a:srgbClr val="54145A"/>
      </a:dk2>
      <a:lt2>
        <a:srgbClr val="CBA8B1"/>
      </a:lt2>
      <a:accent1>
        <a:srgbClr val="00AEEF"/>
      </a:accent1>
      <a:accent2>
        <a:srgbClr val="A5C8D0"/>
      </a:accent2>
      <a:accent3>
        <a:srgbClr val="AFA961"/>
      </a:accent3>
      <a:accent4>
        <a:srgbClr val="B3BDB1"/>
      </a:accent4>
      <a:accent5>
        <a:srgbClr val="FFD53A"/>
      </a:accent5>
      <a:accent6>
        <a:srgbClr val="DACDA2"/>
      </a:accent6>
      <a:hlink>
        <a:srgbClr val="BE1E2D"/>
      </a:hlink>
      <a:folHlink>
        <a:srgbClr val="B6AAA7"/>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Durham University_powerpoint 29.08.19 FINAL.potx" id="{15F0B36B-451E-467F-AC1D-6B634029385F}" vid="{75B5DF01-1AD8-4B24-959A-92377C0E24A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3252</TotalTime>
  <Words>3025</Words>
  <Application>Microsoft Macintosh PowerPoint</Application>
  <PresentationFormat>On-screen Show (16:9)</PresentationFormat>
  <Paragraphs>209</Paragraphs>
  <Slides>11</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Arial</vt:lpstr>
      <vt:lpstr>Calibri</vt:lpstr>
      <vt:lpstr>Cambria Math</vt:lpstr>
      <vt:lpstr>Lucida Grande</vt:lpstr>
      <vt:lpstr>Office Theme</vt:lpstr>
      <vt:lpstr>A Comparison of Hybrid and Statistical Forecasting Techniques for Short-Term Energy Demand Forecasting</vt:lpstr>
      <vt:lpstr>PowerPoint Presentation</vt:lpstr>
      <vt:lpstr>Overview</vt:lpstr>
      <vt:lpstr>Statistical Benchmark Models</vt:lpstr>
      <vt:lpstr>PowerPoint Presentation</vt:lpstr>
      <vt:lpstr>Hybrid ES-RNN Model – Overview</vt:lpstr>
      <vt:lpstr>Hybrid ES-RNN Model – Training</vt:lpstr>
      <vt:lpstr>Hybrid ES-RNN Model – Generating a Forecast</vt:lpstr>
      <vt:lpstr>Hybrid ES-RNN Model – Extensions</vt:lpstr>
      <vt:lpstr>Experiments and Results</vt:lpstr>
      <vt:lpstr>Live Demonstration</vt:lpstr>
    </vt:vector>
  </TitlesOfParts>
  <Company>Durham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DAWSON, STEPH</dc:creator>
  <cp:lastModifiedBy>INGRAM, MATT O. (Student)</cp:lastModifiedBy>
  <cp:revision>94</cp:revision>
  <dcterms:created xsi:type="dcterms:W3CDTF">2019-09-04T13:17:49Z</dcterms:created>
  <dcterms:modified xsi:type="dcterms:W3CDTF">2020-05-03T16:20:43Z</dcterms:modified>
</cp:coreProperties>
</file>